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16.xml" ContentType="application/vnd.openxmlformats-officedocument.presentationml.slideLayout+xml"/>
  <Override PartName="/ppt/slideLayouts/slideLayout7.xml" ContentType="application/vnd.openxmlformats-officedocument.presentationml.slideLayout+xml"/>
  <Override PartName="/ppt/slideLayouts/slideLayout15.xml" ContentType="application/vnd.openxmlformats-officedocument.presentationml.slideLayout+xml"/>
  <Override PartName="/ppt/slideLayouts/slideLayout6.xml" ContentType="application/vnd.openxmlformats-officedocument.presentationml.slideLayout+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9.xml.rels" ContentType="application/vnd.openxmlformats-package.relationships+xml"/>
  <Override PartName="/ppt/slideLayouts/_rels/slideLayout33.xml.rels" ContentType="application/vnd.openxmlformats-package.relationships+xml"/>
  <Override PartName="/ppt/slideLayouts/_rels/slideLayout2.xml.rels" ContentType="application/vnd.openxmlformats-package.relationships+xml"/>
  <Override PartName="/ppt/slideLayouts/_rels/slideLayout17.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_rels/slideLayout31.xml.rels" ContentType="application/vnd.openxmlformats-package.relationships+xml"/>
  <Override PartName="/ppt/slideLayouts/_rels/slideLayout20.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15.xml.rels" ContentType="application/vnd.openxmlformats-package.relationships+xml"/>
  <Override PartName="/ppt/slideLayouts/_rels/slideLayout23.xml.rels" ContentType="application/vnd.openxmlformats-package.relationships+xml"/>
  <Override PartName="/ppt/slideLayouts/_rels/slideLayout16.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27.xml.rels" ContentType="application/vnd.openxmlformats-package.relationships+xml"/>
  <Override PartName="/ppt/slideLayouts/_rels/slideLayout35.xml.rels" ContentType="application/vnd.openxmlformats-package.relationships+xml"/>
  <Override PartName="/ppt/slideLayouts/_rels/slideLayout28.xml.rels" ContentType="application/vnd.openxmlformats-package.relationships+xml"/>
  <Override PartName="/ppt/slideLayouts/_rels/slideLayout36.xml.rels" ContentType="application/vnd.openxmlformats-package.relationships+xml"/>
  <Override PartName="/ppt/slideLayouts/_rels/slideLayout34.xml.rels" ContentType="application/vnd.openxmlformats-package.relationships+xml"/>
  <Override PartName="/ppt/slideLayouts/slideLayout14.xml" ContentType="application/vnd.openxmlformats-officedocument.presentationml.slideLayout+xml"/>
  <Override PartName="/ppt/slideLayouts/slideLayout5.xml" ContentType="application/vnd.openxmlformats-officedocument.presentationml.slideLayout+xml"/>
  <Override PartName="/ppt/slideLayouts/slideLayout13.xml" ContentType="application/vnd.openxmlformats-officedocument.presentationml.slideLayout+xml"/>
  <Override PartName="/ppt/slideLayouts/slideLayout4.xml" ContentType="application/vnd.openxmlformats-officedocument.presentationml.slideLayout+xml"/>
  <Override PartName="/ppt/slideLayouts/slideLayout12.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29.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28.xml" ContentType="application/vnd.openxmlformats-officedocument.presentationml.slideLayout+xml"/>
  <Override PartName="/ppt/slideLayouts/slideLayout34.xml" ContentType="application/vnd.openxmlformats-officedocument.presentationml.slideLayout+xml"/>
  <Override PartName="/ppt/slideLayouts/slideLayout27.xml" ContentType="application/vnd.openxmlformats-officedocument.presentationml.slideLayout+xml"/>
  <Override PartName="/ppt/slideLayouts/slideLayout33.xml" ContentType="application/vnd.openxmlformats-officedocument.presentationml.slideLayout+xml"/>
  <Override PartName="/ppt/slideLayouts/slideLayout26.xml" ContentType="application/vnd.openxmlformats-officedocument.presentationml.slideLayout+xml"/>
  <Override PartName="/ppt/slideLayouts/slideLayout32.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1.xml" ContentType="application/vnd.openxmlformats-officedocument.presentationml.slideLayout+xml"/>
  <Override PartName="/ppt/slideLayouts/slideLayout18.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17.xml" ContentType="application/vnd.openxmlformats-officedocument.presentationml.slideLayout+xml"/>
  <Override PartName="/ppt/slideLayouts/slideLayout8.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notesMasters/_rels/notesMaster1.xml.rels" ContentType="application/vnd.openxmlformats-package.relationships+xml"/>
  <Override PartName="/ppt/notesMasters/notesMaster1.xml" ContentType="application/vnd.openxmlformats-officedocument.presentationml.notesMaster+xml"/>
  <Override PartName="/ppt/presentation.xml" ContentType="application/vnd.openxmlformats-officedocument.presentationml.presentation.main+xml"/>
  <Override PartName="/ppt/diagrams/drawing1.xml" ContentType="application/vnd.ms-office.drawingml.diagramDrawing+xml"/>
  <Override PartName="/ppt/diagrams/data1.xml" ContentType="application/vnd.openxmlformats-officedocument.drawingml.diagramData+xml"/>
  <Override PartName="/ppt/diagrams/colors1.xml" ContentType="application/vnd.openxmlformats-officedocument.drawingml.diagramColors+xml"/>
  <Override PartName="/ppt/diagrams/quickStyle1.xml" ContentType="application/vnd.openxmlformats-officedocument.drawingml.diagramStyle+xml"/>
  <Override PartName="/ppt/diagrams/layout1.xml" ContentType="application/vnd.openxmlformats-officedocument.drawingml.diagramLayout+xml"/>
  <Override PartName="/ppt/diagrams/quickStyle2.xml" ContentType="application/vnd.openxmlformats-officedocument.drawingml.diagramStyle+xml"/>
  <Override PartName="/ppt/diagrams/layout2.xml" ContentType="application/vnd.openxmlformats-officedocument.drawingml.diagramLayout+xml"/>
  <Override PartName="/ppt/diagrams/colors2.xml" ContentType="application/vnd.openxmlformats-officedocument.drawingml.diagramColors+xml"/>
  <Override PartName="/ppt/diagrams/drawing2.xml" ContentType="application/vnd.ms-office.drawingml.diagramDrawing+xml"/>
  <Override PartName="/ppt/diagrams/data2.xml" ContentType="application/vnd.openxmlformats-officedocument.drawingml.diagramData+xml"/>
  <Override PartName="/ppt/notesSlides/notesSlide26.xml" ContentType="application/vnd.openxmlformats-officedocument.presentationml.notesSlide+xml"/>
  <Override PartName="/ppt/notesSlides/notesSlide25.xml" ContentType="application/vnd.openxmlformats-officedocument.presentationml.notesSlide+xml"/>
  <Override PartName="/ppt/notesSlides/notesSlide19.xml" ContentType="application/vnd.openxmlformats-officedocument.presentationml.notesSlide+xml"/>
  <Override PartName="/ppt/notesSlides/notesSlide32.xml" ContentType="application/vnd.openxmlformats-officedocument.presentationml.notesSlide+xml"/>
  <Override PartName="/ppt/notesSlides/notesSlide17.xml" ContentType="application/vnd.openxmlformats-officedocument.presentationml.notesSlide+xml"/>
  <Override PartName="/ppt/notesSlides/notesSlide31.xml" ContentType="application/vnd.openxmlformats-officedocument.presentationml.notesSlide+xml"/>
  <Override PartName="/ppt/notesSlides/notesSlide8.xml" ContentType="application/vnd.openxmlformats-officedocument.presentationml.notesSlide+xml"/>
  <Override PartName="/ppt/notesSlides/notesSlide10.xml" ContentType="application/vnd.openxmlformats-officedocument.presentationml.notesSlide+xml"/>
  <Override PartName="/ppt/notesSlides/notesSlide29.xml" ContentType="application/vnd.openxmlformats-officedocument.presentationml.notesSlide+xml"/>
  <Override PartName="/ppt/notesSlides/notesSlide33.xml" ContentType="application/vnd.openxmlformats-officedocument.presentationml.notesSlide+xml"/>
  <Override PartName="/ppt/notesSlides/notesSlide35.xml" ContentType="application/vnd.openxmlformats-officedocument.presentationml.notesSlide+xml"/>
  <Override PartName="/ppt/notesSlides/_rels/notesSlide16.xml.rels" ContentType="application/vnd.openxmlformats-package.relationships+xml"/>
  <Override PartName="/ppt/notesSlides/_rels/notesSlide24.xml.rels" ContentType="application/vnd.openxmlformats-package.relationships+xml"/>
  <Override PartName="/ppt/notesSlides/_rels/notesSlide15.xml.rels" ContentType="application/vnd.openxmlformats-package.relationships+xml"/>
  <Override PartName="/ppt/notesSlides/_rels/notesSlide26.xml.rels" ContentType="application/vnd.openxmlformats-package.relationships+xml"/>
  <Override PartName="/ppt/notesSlides/_rels/notesSlide14.xml.rels" ContentType="application/vnd.openxmlformats-package.relationships+xml"/>
  <Override PartName="/ppt/notesSlides/_rels/notesSlide5.xml.rels" ContentType="application/vnd.openxmlformats-package.relationships+xml"/>
  <Override PartName="/ppt/notesSlides/_rels/notesSlide41.xml.rels" ContentType="application/vnd.openxmlformats-package.relationships+xml"/>
  <Override PartName="/ppt/notesSlides/_rels/notesSlide37.xml.rels" ContentType="application/vnd.openxmlformats-package.relationships+xml"/>
  <Override PartName="/ppt/notesSlides/_rels/notesSlide29.xml.rels" ContentType="application/vnd.openxmlformats-package.relationships+xml"/>
  <Override PartName="/ppt/notesSlides/_rels/notesSlide30.xml.rels" ContentType="application/vnd.openxmlformats-package.relationships+xml"/>
  <Override PartName="/ppt/notesSlides/_rels/notesSlide10.xml.rels" ContentType="application/vnd.openxmlformats-package.relationships+xml"/>
  <Override PartName="/ppt/notesSlides/_rels/notesSlide25.xml.rels" ContentType="application/vnd.openxmlformats-package.relationships+xml"/>
  <Override PartName="/ppt/notesSlides/_rels/notesSlide17.xml.rels" ContentType="application/vnd.openxmlformats-package.relationships+xml"/>
  <Override PartName="/ppt/notesSlides/_rels/notesSlide11.xml.rels" ContentType="application/vnd.openxmlformats-package.relationships+xml"/>
  <Override PartName="/ppt/notesSlides/_rels/notesSlide8.xml.rels" ContentType="application/vnd.openxmlformats-package.relationships+xml"/>
  <Override PartName="/ppt/notesSlides/_rels/notesSlide42.xml.rels" ContentType="application/vnd.openxmlformats-package.relationships+xml"/>
  <Override PartName="/ppt/notesSlides/_rels/notesSlide1.xml.rels" ContentType="application/vnd.openxmlformats-package.relationships+xml"/>
  <Override PartName="/ppt/notesSlides/_rels/notesSlide19.xml.rels" ContentType="application/vnd.openxmlformats-package.relationships+xml"/>
  <Override PartName="/ppt/notesSlides/_rels/notesSlide20.xml.rels" ContentType="application/vnd.openxmlformats-package.relationships+xml"/>
  <Override PartName="/ppt/notesSlides/_rels/notesSlide12.xml.rels" ContentType="application/vnd.openxmlformats-package.relationships+xml"/>
  <Override PartName="/ppt/notesSlides/_rels/notesSlide32.xml.rels" ContentType="application/vnd.openxmlformats-package.relationships+xml"/>
  <Override PartName="/ppt/notesSlides/_rels/notesSlide31.xml.rels" ContentType="application/vnd.openxmlformats-package.relationships+xml"/>
  <Override PartName="/ppt/notesSlides/_rels/notesSlide13.xml.rels" ContentType="application/vnd.openxmlformats-package.relationships+xml"/>
  <Override PartName="/ppt/notesSlides/_rels/notesSlide33.xml.rels" ContentType="application/vnd.openxmlformats-package.relationships+xml"/>
  <Override PartName="/ppt/notesSlides/_rels/notesSlide7.xml.rels" ContentType="application/vnd.openxmlformats-package.relationships+xml"/>
  <Override PartName="/ppt/notesSlides/_rels/notesSlide35.xml.rels" ContentType="application/vnd.openxmlformats-package.relationships+xml"/>
  <Override PartName="/ppt/notesSlides/_rels/notesSlide36.xml.rels" ContentType="application/vnd.openxmlformats-package.relationships+xml"/>
  <Override PartName="/ppt/notesSlides/_rels/notesSlide21.xml.rels" ContentType="application/vnd.openxmlformats-package.relationships+xml"/>
  <Override PartName="/ppt/notesSlides/_rels/notesSlide40.xml.rels" ContentType="application/vnd.openxmlformats-package.relationships+xml"/>
  <Override PartName="/ppt/notesSlides/_rels/notesSlide4.xml.rels" ContentType="application/vnd.openxmlformats-package.relationships+xml"/>
  <Override PartName="/ppt/notesSlides/notesSlide41.xml" ContentType="application/vnd.openxmlformats-officedocument.presentationml.notesSlide+xml"/>
  <Override PartName="/ppt/notesSlides/notesSlide11.xml" ContentType="application/vnd.openxmlformats-officedocument.presentationml.notesSlide+xml"/>
  <Override PartName="/ppt/notesSlides/notesSlide40.xml" ContentType="application/vnd.openxmlformats-officedocument.presentationml.notesSlide+xml"/>
  <Override PartName="/ppt/notesSlides/notesSlide37.xml" ContentType="application/vnd.openxmlformats-officedocument.presentationml.notesSlide+xml"/>
  <Override PartName="/ppt/notesSlides/notesSlide13.xml" ContentType="application/vnd.openxmlformats-officedocument.presentationml.notesSlide+xml"/>
  <Override PartName="/ppt/notesSlides/notesSlide42.xml" ContentType="application/vnd.openxmlformats-officedocument.presentationml.notesSlide+xml"/>
  <Override PartName="/ppt/notesSlides/notesSlide36.xml" ContentType="application/vnd.openxmlformats-officedocument.presentationml.notesSlide+xml"/>
  <Override PartName="/ppt/notesSlides/notesSlide1.xml" ContentType="application/vnd.openxmlformats-officedocument.presentationml.notesSlide+xml"/>
  <Override PartName="/ppt/notesSlides/notesSlide4.xml" ContentType="application/vnd.openxmlformats-officedocument.presentationml.notesSlide+xml"/>
  <Override PartName="/ppt/notesSlides/notesSlide20.xml" ContentType="application/vnd.openxmlformats-officedocument.presentationml.notesSlide+xml"/>
  <Override PartName="/ppt/notesSlides/notesSlide12.xml" ContentType="application/vnd.openxmlformats-officedocument.presentationml.notesSlide+xml"/>
  <Override PartName="/ppt/notesSlides/notesSlide5.xml" ContentType="application/vnd.openxmlformats-officedocument.presentationml.notesSlide+xml"/>
  <Override PartName="/ppt/notesSlides/notesSlide21.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24.xml" ContentType="application/vnd.openxmlformats-officedocument.presentationml.notesSlide+xml"/>
  <Override PartName="/ppt/notesSlides/notesSlide16.xml" ContentType="application/vnd.openxmlformats-officedocument.presentationml.notesSlide+xml"/>
  <Override PartName="/ppt/_rels/presentation.xml.rels" ContentType="application/vnd.openxmlformats-package.relationships+xml"/>
  <Override PartName="/ppt/media/image9.png" ContentType="image/png"/>
  <Override PartName="/ppt/media/image10.png" ContentType="image/png"/>
  <Override PartName="/ppt/media/image13.jpeg" ContentType="image/jpeg"/>
  <Override PartName="/ppt/media/image8.png" ContentType="image/png"/>
  <Override PartName="/ppt/media/image4.png" ContentType="image/png"/>
  <Override PartName="/ppt/media/image5.png" ContentType="image/png"/>
  <Override PartName="/ppt/media/image12.png" ContentType="image/png"/>
  <Override PartName="/ppt/media/image7.png" ContentType="image/png"/>
  <Override PartName="/ppt/media/image15.png" ContentType="image/png"/>
  <Override PartName="/ppt/media/image14.png" ContentType="image/png"/>
  <Override PartName="/ppt/media/image3.png" ContentType="image/png"/>
  <Override PartName="/ppt/media/image6.png" ContentType="image/png"/>
  <Override PartName="/ppt/media/image1.jpeg" ContentType="image/jpeg"/>
  <Override PartName="/ppt/media/image11.png" ContentType="image/png"/>
  <Override PartName="/ppt/media/image2.png" ContentType="image/png"/>
  <Override PartName="/ppt/slides/_rels/slide6.xml.rels" ContentType="application/vnd.openxmlformats-package.relationships+xml"/>
  <Override PartName="/ppt/slides/_rels/slide28.xml.rels" ContentType="application/vnd.openxmlformats-package.relationships+xml"/>
  <Override PartName="/ppt/slides/_rels/slide7.xml.rels" ContentType="application/vnd.openxmlformats-package.relationships+xml"/>
  <Override PartName="/ppt/slides/_rels/slide29.xml.rels" ContentType="application/vnd.openxmlformats-package.relationships+xml"/>
  <Override PartName="/ppt/slides/_rels/slide33.xml.rels" ContentType="application/vnd.openxmlformats-package.relationships+xml"/>
  <Override PartName="/ppt/slides/_rels/slide44.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45.xml.rels" ContentType="application/vnd.openxmlformats-package.relationships+xml"/>
  <Override PartName="/ppt/slides/_rels/slide42.xml.rels" ContentType="application/vnd.openxmlformats-package.relationships+xml"/>
  <Override PartName="/ppt/slides/_rels/slide40.xml.rels" ContentType="application/vnd.openxmlformats-package.relationships+xml"/>
  <Override PartName="/ppt/slides/_rels/slide32.xml.rels" ContentType="application/vnd.openxmlformats-package.relationships+xml"/>
  <Override PartName="/ppt/slides/_rels/slide21.xml.rels" ContentType="application/vnd.openxmlformats-package.relationships+xml"/>
  <Override PartName="/ppt/slides/_rels/slide39.xml.rels" ContentType="application/vnd.openxmlformats-package.relationships+xml"/>
  <Override PartName="/ppt/slides/_rels/slide31.xml.rels" ContentType="application/vnd.openxmlformats-package.relationships+xml"/>
  <Override PartName="/ppt/slides/_rels/slide20.xml.rels" ContentType="application/vnd.openxmlformats-package.relationships+xml"/>
  <Override PartName="/ppt/slides/_rels/slide38.xml.rels" ContentType="application/vnd.openxmlformats-package.relationships+xml"/>
  <Override PartName="/ppt/slides/_rels/slide22.xml.rels" ContentType="application/vnd.openxmlformats-package.relationships+xml"/>
  <Override PartName="/ppt/slides/_rels/slide30.xml.rels" ContentType="application/vnd.openxmlformats-package.relationships+xml"/>
  <Override PartName="/ppt/slides/_rels/slide37.xml.rels" ContentType="application/vnd.openxmlformats-package.relationships+xml"/>
  <Override PartName="/ppt/slides/_rels/slide36.xml.rels" ContentType="application/vnd.openxmlformats-package.relationships+xml"/>
  <Override PartName="/ppt/slides/_rels/slide43.xml.rels" ContentType="application/vnd.openxmlformats-package.relationships+xml"/>
  <Override PartName="/ppt/slides/_rels/slide35.xml.rels" ContentType="application/vnd.openxmlformats-package.relationships+xml"/>
  <Override PartName="/ppt/slides/_rels/slide26.xml.rels" ContentType="application/vnd.openxmlformats-package.relationships+xml"/>
  <Override PartName="/ppt/slides/_rels/slide18.xml.rels" ContentType="application/vnd.openxmlformats-package.relationships+xml"/>
  <Override PartName="/ppt/slides/_rels/slide11.xml.rels" ContentType="application/vnd.openxmlformats-package.relationships+xml"/>
  <Override PartName="/ppt/slides/_rels/slide4.xml.rels" ContentType="application/vnd.openxmlformats-package.relationships+xml"/>
  <Override PartName="/ppt/slides/_rels/slide12.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5.xml.rels" ContentType="application/vnd.openxmlformats-package.relationships+xml"/>
  <Override PartName="/ppt/slides/_rels/slide13.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25.xml.rels" ContentType="application/vnd.openxmlformats-package.relationships+xml"/>
  <Override PartName="/ppt/slides/_rels/slide3.xml.rels" ContentType="application/vnd.openxmlformats-package.relationships+xml"/>
  <Override PartName="/ppt/slides/_rels/slide23.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4.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5.xml" ContentType="application/vnd.openxmlformats-officedocument.presentationml.slide+xml"/>
  <Override PartName="/ppt/slides/slide27.xml" ContentType="application/vnd.openxmlformats-officedocument.presentationml.slide+xml"/>
  <Override PartName="/ppt/slides/slide4.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25.xml" ContentType="application/vnd.openxmlformats-officedocument.presentationml.slide+xml"/>
  <Override PartName="/ppt/slides/slide19.xml" ContentType="application/vnd.openxmlformats-officedocument.presentationml.slide+xml"/>
  <Override PartName="/ppt/slides/slide1.xml" ContentType="application/vnd.openxmlformats-officedocument.presentationml.slide+xml"/>
  <Override PartName="/ppt/slides/slide23.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2.xml" ContentType="application/vnd.openxmlformats-officedocument.presentationml.slide+xml"/>
  <Override PartName="/ppt/slides/slide24.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40.xml" ContentType="application/vnd.openxmlformats-officedocument.presentationml.slide+xml"/>
  <Override PartName="/ppt/slides/slide38.xml" ContentType="application/vnd.openxmlformats-officedocument.presentationml.slide+xml"/>
  <Override PartName="/ppt/slides/slide44.xml" ContentType="application/vnd.openxmlformats-officedocument.presentationml.slide+xml"/>
  <Override PartName="/ppt/slides/slide39.xml" ContentType="application/vnd.openxmlformats-officedocument.presentationml.slide+xml"/>
  <Override PartName="/ppt/slides/slide20.xml" ContentType="application/vnd.openxmlformats-officedocument.presentationml.slide+xml"/>
  <Override PartName="/ppt/slides/slide45.xml" ContentType="application/vnd.openxmlformats-officedocument.presentationml.slide+xml"/>
  <Override PartName="/ppt/slides/slide37.xml" ContentType="application/vnd.openxmlformats-officedocument.presentationml.slide+xml"/>
  <Override PartName="/ppt/slides/slide43.xml" ContentType="application/vnd.openxmlformats-officedocument.presentationml.slide+xml"/>
  <Override PartName="/ppt/slides/slide6.xml" ContentType="application/vnd.openxmlformats-officedocument.presentationml.slide+xml"/>
  <Override PartName="/ppt/slides/slide28.xml" ContentType="application/vnd.openxmlformats-officedocument.presentationml.slide+xml"/>
  <Override PartName="/ppt/slides/slide36.xml" ContentType="application/vnd.openxmlformats-officedocument.presentationml.slide+xml"/>
  <Override PartName="/ppt/slides/slide42.xml" ContentType="application/vnd.openxmlformats-officedocument.presentationml.slide+xml"/>
  <Override PartName="/ppt/slides/slide35.xml" ContentType="application/vnd.openxmlformats-officedocument.presentationml.slide+xml"/>
  <Override PartName="/ppt/slides/slide41.xml" ContentType="application/vnd.openxmlformats-officedocument.presentationml.slide+xml"/>
  <Override PartName="/ppt/slides/slide34.xml" ContentType="application/vnd.openxmlformats-officedocument.presentationml.slide+xml"/>
  <Override PartName="/ppt/slides/slide33.xml" ContentType="application/vnd.openxmlformats-officedocument.presentationml.slide+xml"/>
  <Override PartName="/ppt/slides/slide32.xml" ContentType="application/vnd.openxmlformats-officedocument.presentationml.slide+xml"/>
  <Override PartName="/ppt/slides/slide31.xml" ContentType="application/vnd.openxmlformats-officedocument.presentationml.slide+xml"/>
  <Override PartName="/ppt/slides/slide30.xml" ContentType="application/vnd.openxmlformats-officedocument.presentationml.slide+xml"/>
  <Override PartName="/ppt/slides/slide22.xml" ContentType="application/vnd.openxmlformats-officedocument.presentationml.slide+xml"/>
  <Override PartName="/ppt/slides/slide29.xml" ContentType="application/vnd.openxmlformats-officedocument.presentationml.slide+xml"/>
  <Override PartName="/ppt/slides/slide7.xml" ContentType="application/vnd.openxmlformats-officedocument.presentationml.slide+xml"/>
  <Override PartName="/ppt/slides/slide21.xml" ContentType="application/vnd.openxmlformats-officedocument.presentationml.slide+xml"/>
  <Override PartName="/ppt/theme/theme2.xml" ContentType="application/vnd.openxmlformats-officedocument.theme+xml"/>
  <Override PartName="/ppt/theme/theme1.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slideMasters/_rels/slideMaster2.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docProps/app.xml" ContentType="application/vnd.openxmlformats-officedocument.extended-properties+xml"/>
  <Override PartName="/docProps/custom.xml" ContentType="application/vnd.openxmlformats-officedocument.custom-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Lst>
  <p:sldSz cx="12192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50" Type="http://schemas.openxmlformats.org/officeDocument/2006/relationships/slide" Target="slides/slide45.xml"/>
</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49BA73-D44B-2648-B3C9-BB395D5C96BE}" type="doc">
      <dgm:prSet loTypeId="urn:microsoft.com/office/officeart/2005/8/layout/arrow3" loCatId="" qsTypeId="urn:microsoft.com/office/officeart/2005/8/quickstyle/simple4" qsCatId="simple" csTypeId="urn:microsoft.com/office/officeart/2005/8/colors/accent1_2" csCatId="accent1" phldr="1"/>
      <dgm:spPr/>
      <dgm:t>
        <a:bodyPr/>
        <a:lstStyle/>
        <a:p>
          <a:endParaRPr lang="fr-FR"/>
        </a:p>
      </dgm:t>
    </dgm:pt>
    <dgm:pt modelId="{A8B76575-7DE5-B84F-B715-02E629C2D755}">
      <dgm:prSet phldrT="[Texte]"/>
      <dgm:spPr/>
      <dgm:t>
        <a:bodyPr/>
        <a:lstStyle/>
        <a:p>
          <a:r>
            <a:rPr lang="fr-FR" dirty="0"/>
            <a:t>Motivation intrinsèque</a:t>
          </a:r>
        </a:p>
      </dgm:t>
    </dgm:pt>
    <dgm:pt modelId="{1381D602-8CB4-6E4E-8F71-2953397C62BC}" type="parTrans" cxnId="{98B2B8AB-94F0-7446-952F-9C639C5B799E}">
      <dgm:prSet/>
      <dgm:spPr/>
      <dgm:t>
        <a:bodyPr/>
        <a:lstStyle/>
        <a:p>
          <a:endParaRPr lang="fr-FR"/>
        </a:p>
      </dgm:t>
    </dgm:pt>
    <dgm:pt modelId="{B6B62A37-367B-D74E-A6F3-42E26D06BCE2}" type="sibTrans" cxnId="{98B2B8AB-94F0-7446-952F-9C639C5B799E}">
      <dgm:prSet/>
      <dgm:spPr/>
      <dgm:t>
        <a:bodyPr/>
        <a:lstStyle/>
        <a:p>
          <a:endParaRPr lang="fr-FR"/>
        </a:p>
      </dgm:t>
    </dgm:pt>
    <dgm:pt modelId="{C3C9C79B-4A64-2640-97AD-E34045A12CCD}">
      <dgm:prSet phldrT="[Texte]"/>
      <dgm:spPr/>
      <dgm:t>
        <a:bodyPr/>
        <a:lstStyle/>
        <a:p>
          <a:r>
            <a:rPr lang="fr-FR" dirty="0"/>
            <a:t>Motivation extrinsèque</a:t>
          </a:r>
        </a:p>
      </dgm:t>
    </dgm:pt>
    <dgm:pt modelId="{C1F2DB20-DBD8-8B41-802A-29C10B7ECD2B}" type="parTrans" cxnId="{547E0171-B1F8-FB44-B62E-8B3F2ECAE9ED}">
      <dgm:prSet/>
      <dgm:spPr/>
      <dgm:t>
        <a:bodyPr/>
        <a:lstStyle/>
        <a:p>
          <a:endParaRPr lang="fr-FR"/>
        </a:p>
      </dgm:t>
    </dgm:pt>
    <dgm:pt modelId="{87890C79-49C9-BC49-B243-4E1759262218}" type="sibTrans" cxnId="{547E0171-B1F8-FB44-B62E-8B3F2ECAE9ED}">
      <dgm:prSet/>
      <dgm:spPr/>
      <dgm:t>
        <a:bodyPr/>
        <a:lstStyle/>
        <a:p>
          <a:endParaRPr lang="fr-FR"/>
        </a:p>
      </dgm:t>
    </dgm:pt>
    <dgm:pt modelId="{91D8E7C3-617C-114A-AF59-463D9D606D46}" type="pres">
      <dgm:prSet presAssocID="{C549BA73-D44B-2648-B3C9-BB395D5C96BE}" presName="compositeShape" presStyleCnt="0">
        <dgm:presLayoutVars>
          <dgm:chMax val="2"/>
          <dgm:dir/>
          <dgm:resizeHandles val="exact"/>
        </dgm:presLayoutVars>
      </dgm:prSet>
      <dgm:spPr/>
      <dgm:t>
        <a:bodyPr/>
        <a:lstStyle/>
        <a:p>
          <a:endParaRPr lang="fr-FR"/>
        </a:p>
      </dgm:t>
    </dgm:pt>
    <dgm:pt modelId="{0DF634E7-801D-F045-9AAA-E7C1AC6AE14E}" type="pres">
      <dgm:prSet presAssocID="{C549BA73-D44B-2648-B3C9-BB395D5C96BE}" presName="divider" presStyleLbl="fgShp" presStyleIdx="0" presStyleCnt="1"/>
      <dgm:spPr/>
    </dgm:pt>
    <dgm:pt modelId="{163959C5-B21E-E04F-A3EF-413067AA665F}" type="pres">
      <dgm:prSet presAssocID="{A8B76575-7DE5-B84F-B715-02E629C2D755}" presName="downArrow" presStyleLbl="node1" presStyleIdx="0" presStyleCnt="2"/>
      <dgm:spPr/>
    </dgm:pt>
    <dgm:pt modelId="{B14480B4-73F4-FA4E-B0C5-6D0F0D704EFB}" type="pres">
      <dgm:prSet presAssocID="{A8B76575-7DE5-B84F-B715-02E629C2D755}" presName="downArrowText" presStyleLbl="revTx" presStyleIdx="0" presStyleCnt="2">
        <dgm:presLayoutVars>
          <dgm:bulletEnabled val="1"/>
        </dgm:presLayoutVars>
      </dgm:prSet>
      <dgm:spPr/>
      <dgm:t>
        <a:bodyPr/>
        <a:lstStyle/>
        <a:p>
          <a:endParaRPr lang="fr-FR"/>
        </a:p>
      </dgm:t>
    </dgm:pt>
    <dgm:pt modelId="{6458E1C5-32CE-6A45-AC7D-05AA80749415}" type="pres">
      <dgm:prSet presAssocID="{C3C9C79B-4A64-2640-97AD-E34045A12CCD}" presName="upArrow" presStyleLbl="node1" presStyleIdx="1" presStyleCnt="2"/>
      <dgm:spPr/>
    </dgm:pt>
    <dgm:pt modelId="{90693DB9-9B02-0746-8810-5C97A9281756}" type="pres">
      <dgm:prSet presAssocID="{C3C9C79B-4A64-2640-97AD-E34045A12CCD}" presName="upArrowText" presStyleLbl="revTx" presStyleIdx="1" presStyleCnt="2">
        <dgm:presLayoutVars>
          <dgm:bulletEnabled val="1"/>
        </dgm:presLayoutVars>
      </dgm:prSet>
      <dgm:spPr/>
      <dgm:t>
        <a:bodyPr/>
        <a:lstStyle/>
        <a:p>
          <a:endParaRPr lang="fr-FR"/>
        </a:p>
      </dgm:t>
    </dgm:pt>
  </dgm:ptLst>
  <dgm:cxnLst>
    <dgm:cxn modelId="{57E144F1-3237-B04E-8F94-0FF82A9EFF1E}" type="presOf" srcId="{A8B76575-7DE5-B84F-B715-02E629C2D755}" destId="{B14480B4-73F4-FA4E-B0C5-6D0F0D704EFB}" srcOrd="0" destOrd="0" presId="urn:microsoft.com/office/officeart/2005/8/layout/arrow3"/>
    <dgm:cxn modelId="{98B2B8AB-94F0-7446-952F-9C639C5B799E}" srcId="{C549BA73-D44B-2648-B3C9-BB395D5C96BE}" destId="{A8B76575-7DE5-B84F-B715-02E629C2D755}" srcOrd="0" destOrd="0" parTransId="{1381D602-8CB4-6E4E-8F71-2953397C62BC}" sibTransId="{B6B62A37-367B-D74E-A6F3-42E26D06BCE2}"/>
    <dgm:cxn modelId="{176EB628-7EC0-8144-BE9D-306E5B168A39}" type="presOf" srcId="{C3C9C79B-4A64-2640-97AD-E34045A12CCD}" destId="{90693DB9-9B02-0746-8810-5C97A9281756}" srcOrd="0" destOrd="0" presId="urn:microsoft.com/office/officeart/2005/8/layout/arrow3"/>
    <dgm:cxn modelId="{4AE2A97D-ECC2-E542-873B-7F2373C611C4}" type="presOf" srcId="{C549BA73-D44B-2648-B3C9-BB395D5C96BE}" destId="{91D8E7C3-617C-114A-AF59-463D9D606D46}" srcOrd="0" destOrd="0" presId="urn:microsoft.com/office/officeart/2005/8/layout/arrow3"/>
    <dgm:cxn modelId="{547E0171-B1F8-FB44-B62E-8B3F2ECAE9ED}" srcId="{C549BA73-D44B-2648-B3C9-BB395D5C96BE}" destId="{C3C9C79B-4A64-2640-97AD-E34045A12CCD}" srcOrd="1" destOrd="0" parTransId="{C1F2DB20-DBD8-8B41-802A-29C10B7ECD2B}" sibTransId="{87890C79-49C9-BC49-B243-4E1759262218}"/>
    <dgm:cxn modelId="{E106BA95-E9A8-D740-9B5D-6786986DD865}" type="presParOf" srcId="{91D8E7C3-617C-114A-AF59-463D9D606D46}" destId="{0DF634E7-801D-F045-9AAA-E7C1AC6AE14E}" srcOrd="0" destOrd="0" presId="urn:microsoft.com/office/officeart/2005/8/layout/arrow3"/>
    <dgm:cxn modelId="{AD747FDC-92CE-584C-9410-4DBA0C9F51A4}" type="presParOf" srcId="{91D8E7C3-617C-114A-AF59-463D9D606D46}" destId="{163959C5-B21E-E04F-A3EF-413067AA665F}" srcOrd="1" destOrd="0" presId="urn:microsoft.com/office/officeart/2005/8/layout/arrow3"/>
    <dgm:cxn modelId="{A3D28D48-747A-AC4D-AE67-C19796B1731D}" type="presParOf" srcId="{91D8E7C3-617C-114A-AF59-463D9D606D46}" destId="{B14480B4-73F4-FA4E-B0C5-6D0F0D704EFB}" srcOrd="2" destOrd="0" presId="urn:microsoft.com/office/officeart/2005/8/layout/arrow3"/>
    <dgm:cxn modelId="{A2D78FDC-0EC7-8A44-98E3-C5775C9A41BA}" type="presParOf" srcId="{91D8E7C3-617C-114A-AF59-463D9D606D46}" destId="{6458E1C5-32CE-6A45-AC7D-05AA80749415}" srcOrd="3" destOrd="0" presId="urn:microsoft.com/office/officeart/2005/8/layout/arrow3"/>
    <dgm:cxn modelId="{616ABE75-4001-574E-BCFB-89F97D1186A5}" type="presParOf" srcId="{91D8E7C3-617C-114A-AF59-463D9D606D46}" destId="{90693DB9-9B02-0746-8810-5C97A9281756}" srcOrd="4" destOrd="0" presId="urn:microsoft.com/office/officeart/2005/8/layout/arrow3"/>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7052832-E6D8-364E-84E6-0A93468A547B}" type="doc">
      <dgm:prSet loTypeId="urn:microsoft.com/office/officeart/2005/8/layout/equation1" loCatId="" qsTypeId="urn:microsoft.com/office/officeart/2005/8/quickstyle/simple4" qsCatId="simple" csTypeId="urn:microsoft.com/office/officeart/2005/8/colors/accent1_2" csCatId="accent1" phldr="1"/>
      <dgm:spPr/>
    </dgm:pt>
    <dgm:pt modelId="{04D787C8-A2D6-1749-85EE-9F050B6B80E2}">
      <dgm:prSet phldrT="[Texte]"/>
      <dgm:spPr/>
      <dgm:t>
        <a:bodyPr/>
        <a:lstStyle/>
        <a:p>
          <a:r>
            <a:rPr lang="fr-FR" dirty="0"/>
            <a:t>Sentiment de compétence</a:t>
          </a:r>
        </a:p>
      </dgm:t>
    </dgm:pt>
    <dgm:pt modelId="{20FF606F-B26B-5643-9F8C-A137CEC13F71}" type="parTrans" cxnId="{35F218E3-D76B-F34E-A7C4-A9A241D47D00}">
      <dgm:prSet/>
      <dgm:spPr/>
      <dgm:t>
        <a:bodyPr/>
        <a:lstStyle/>
        <a:p>
          <a:endParaRPr lang="fr-FR"/>
        </a:p>
      </dgm:t>
    </dgm:pt>
    <dgm:pt modelId="{FD63D394-60B4-5546-B8FE-A9032C1C55B4}" type="sibTrans" cxnId="{35F218E3-D76B-F34E-A7C4-A9A241D47D00}">
      <dgm:prSet/>
      <dgm:spPr>
        <a:gradFill flip="none" rotWithShape="1">
          <a:gsLst>
            <a:gs pos="6000">
              <a:schemeClr val="accent1">
                <a:tint val="60000"/>
                <a:hueOff val="0"/>
                <a:satOff val="0"/>
                <a:lumOff val="0"/>
                <a:alphaOff val="0"/>
                <a:shade val="85000"/>
                <a:satMod val="130000"/>
              </a:schemeClr>
            </a:gs>
            <a:gs pos="34000">
              <a:schemeClr val="accent1">
                <a:tint val="60000"/>
                <a:hueOff val="0"/>
                <a:satOff val="0"/>
                <a:lumOff val="0"/>
                <a:alphaOff val="0"/>
                <a:shade val="87000"/>
                <a:satMod val="125000"/>
              </a:schemeClr>
            </a:gs>
            <a:gs pos="70000">
              <a:schemeClr val="accent1">
                <a:tint val="60000"/>
                <a:hueOff val="0"/>
                <a:satOff val="0"/>
                <a:lumOff val="0"/>
                <a:alphaOff val="0"/>
                <a:tint val="100000"/>
                <a:shade val="90000"/>
                <a:satMod val="130000"/>
              </a:schemeClr>
            </a:gs>
            <a:gs pos="100000">
              <a:schemeClr val="accent1">
                <a:tint val="60000"/>
                <a:hueOff val="0"/>
                <a:satOff val="0"/>
                <a:lumOff val="0"/>
                <a:alphaOff val="0"/>
                <a:tint val="100000"/>
                <a:shade val="100000"/>
                <a:satMod val="110000"/>
              </a:schemeClr>
            </a:gs>
          </a:gsLst>
          <a:path path="circle">
            <a:fillToRect l="100000" t="100000" r="100000" b="100000"/>
          </a:path>
          <a:tileRect/>
        </a:gradFill>
      </dgm:spPr>
      <dgm:t>
        <a:bodyPr/>
        <a:lstStyle/>
        <a:p>
          <a:endParaRPr lang="fr-FR" dirty="0"/>
        </a:p>
      </dgm:t>
    </dgm:pt>
    <dgm:pt modelId="{7C836A0F-A0DB-C04A-AC9E-5EC151DBBB27}">
      <dgm:prSet phldrT="[Texte]"/>
      <dgm:spPr/>
      <dgm:t>
        <a:bodyPr/>
        <a:lstStyle/>
        <a:p>
          <a:r>
            <a:rPr lang="fr-FR" dirty="0"/>
            <a:t>Valeur attribuée de</a:t>
          </a:r>
          <a:r>
            <a:rPr lang="fr-FR" baseline="0" dirty="0"/>
            <a:t> la tâche</a:t>
          </a:r>
          <a:endParaRPr lang="fr-FR" dirty="0"/>
        </a:p>
      </dgm:t>
    </dgm:pt>
    <dgm:pt modelId="{94E99DDA-0569-ED41-A9F5-507B8CB5633C}" type="parTrans" cxnId="{2E662B0E-AF3E-6A43-993B-3BF37A9F6ABB}">
      <dgm:prSet/>
      <dgm:spPr/>
      <dgm:t>
        <a:bodyPr/>
        <a:lstStyle/>
        <a:p>
          <a:endParaRPr lang="fr-FR"/>
        </a:p>
      </dgm:t>
    </dgm:pt>
    <dgm:pt modelId="{8A5F1B43-4CF4-1C44-A355-3290127159DF}" type="sibTrans" cxnId="{2E662B0E-AF3E-6A43-993B-3BF37A9F6ABB}">
      <dgm:prSet/>
      <dgm:spPr/>
      <dgm:t>
        <a:bodyPr/>
        <a:lstStyle/>
        <a:p>
          <a:endParaRPr lang="fr-FR" dirty="0"/>
        </a:p>
      </dgm:t>
    </dgm:pt>
    <dgm:pt modelId="{BAC4904C-FD64-D04D-9244-C7FE7EC558D1}">
      <dgm:prSet phldrT="[Texte]"/>
      <dgm:spPr/>
      <dgm:t>
        <a:bodyPr/>
        <a:lstStyle/>
        <a:p>
          <a:r>
            <a:rPr lang="fr-FR" dirty="0"/>
            <a:t>Motivation</a:t>
          </a:r>
        </a:p>
      </dgm:t>
    </dgm:pt>
    <dgm:pt modelId="{7D8A1BFA-C2F6-C948-A220-F612B169B59A}" type="parTrans" cxnId="{6A671FBD-371E-1C4B-B46E-41273C765F62}">
      <dgm:prSet/>
      <dgm:spPr/>
      <dgm:t>
        <a:bodyPr/>
        <a:lstStyle/>
        <a:p>
          <a:endParaRPr lang="fr-FR"/>
        </a:p>
      </dgm:t>
    </dgm:pt>
    <dgm:pt modelId="{2BBDDFAB-CB7F-9A4C-8A49-A4CC004D589D}" type="sibTrans" cxnId="{6A671FBD-371E-1C4B-B46E-41273C765F62}">
      <dgm:prSet/>
      <dgm:spPr/>
      <dgm:t>
        <a:bodyPr/>
        <a:lstStyle/>
        <a:p>
          <a:endParaRPr lang="fr-FR"/>
        </a:p>
      </dgm:t>
    </dgm:pt>
    <dgm:pt modelId="{202E96A2-CD20-9C4F-8CBC-343A3B0FA3CD}">
      <dgm:prSet phldrT="[Texte]" custT="1"/>
      <dgm:spPr/>
      <dgm:t>
        <a:bodyPr/>
        <a:lstStyle/>
        <a:p>
          <a:r>
            <a:rPr lang="fr-FR" sz="1800" dirty="0" smtClean="0"/>
            <a:t>Contrôlabilité </a:t>
          </a:r>
          <a:r>
            <a:rPr lang="fr-FR" sz="1800" dirty="0"/>
            <a:t>sur l'activité</a:t>
          </a:r>
        </a:p>
      </dgm:t>
    </dgm:pt>
    <dgm:pt modelId="{EDE6A2F5-CA3A-BF4F-B89F-E152285A69E1}" type="parTrans" cxnId="{382CE180-BB57-EC47-8295-D8D34402BDA7}">
      <dgm:prSet/>
      <dgm:spPr/>
      <dgm:t>
        <a:bodyPr/>
        <a:lstStyle/>
        <a:p>
          <a:endParaRPr lang="fr-FR"/>
        </a:p>
      </dgm:t>
    </dgm:pt>
    <dgm:pt modelId="{52CF7200-5CDB-844A-90E2-B13EAA54932A}" type="sibTrans" cxnId="{382CE180-BB57-EC47-8295-D8D34402BDA7}">
      <dgm:prSet/>
      <dgm:spPr/>
      <dgm:t>
        <a:bodyPr/>
        <a:lstStyle/>
        <a:p>
          <a:endParaRPr lang="fr-FR"/>
        </a:p>
      </dgm:t>
    </dgm:pt>
    <dgm:pt modelId="{EBB21281-D334-564B-8DFF-F4E2F3430297}" type="pres">
      <dgm:prSet presAssocID="{F7052832-E6D8-364E-84E6-0A93468A547B}" presName="linearFlow" presStyleCnt="0">
        <dgm:presLayoutVars>
          <dgm:dir/>
          <dgm:resizeHandles val="exact"/>
        </dgm:presLayoutVars>
      </dgm:prSet>
      <dgm:spPr/>
    </dgm:pt>
    <dgm:pt modelId="{6098AB02-82E5-A548-9A4E-614C04AAA489}" type="pres">
      <dgm:prSet presAssocID="{04D787C8-A2D6-1749-85EE-9F050B6B80E2}" presName="node" presStyleLbl="node1" presStyleIdx="0" presStyleCnt="4">
        <dgm:presLayoutVars>
          <dgm:bulletEnabled val="1"/>
        </dgm:presLayoutVars>
      </dgm:prSet>
      <dgm:spPr/>
      <dgm:t>
        <a:bodyPr/>
        <a:lstStyle/>
        <a:p>
          <a:endParaRPr lang="fr-FR"/>
        </a:p>
      </dgm:t>
    </dgm:pt>
    <dgm:pt modelId="{EDCBDCBE-AA3D-4542-A1E8-1CBBEF986125}" type="pres">
      <dgm:prSet presAssocID="{FD63D394-60B4-5546-B8FE-A9032C1C55B4}" presName="spacerL" presStyleCnt="0"/>
      <dgm:spPr/>
    </dgm:pt>
    <dgm:pt modelId="{FD39676B-9A1C-A14E-BCAE-79318AC43B92}" type="pres">
      <dgm:prSet presAssocID="{FD63D394-60B4-5546-B8FE-A9032C1C55B4}" presName="sibTrans" presStyleLbl="sibTrans2D1" presStyleIdx="0" presStyleCnt="3" custAng="2988006" custScaleX="84081" custScaleY="77807" custLinFactX="255761" custLinFactNeighborX="300000" custLinFactNeighborY="-6696"/>
      <dgm:spPr/>
      <dgm:t>
        <a:bodyPr/>
        <a:lstStyle/>
        <a:p>
          <a:endParaRPr lang="fr-FR"/>
        </a:p>
      </dgm:t>
    </dgm:pt>
    <dgm:pt modelId="{DB163324-2332-A942-BA06-584CE499A557}" type="pres">
      <dgm:prSet presAssocID="{FD63D394-60B4-5546-B8FE-A9032C1C55B4}" presName="spacerR" presStyleCnt="0"/>
      <dgm:spPr/>
    </dgm:pt>
    <dgm:pt modelId="{E7E786AA-B3A3-4D43-904E-D2663585BB74}" type="pres">
      <dgm:prSet presAssocID="{7C836A0F-A0DB-C04A-AC9E-5EC151DBBB27}" presName="node" presStyleLbl="node1" presStyleIdx="1" presStyleCnt="4">
        <dgm:presLayoutVars>
          <dgm:bulletEnabled val="1"/>
        </dgm:presLayoutVars>
      </dgm:prSet>
      <dgm:spPr/>
      <dgm:t>
        <a:bodyPr/>
        <a:lstStyle/>
        <a:p>
          <a:endParaRPr lang="fr-FR"/>
        </a:p>
      </dgm:t>
    </dgm:pt>
    <dgm:pt modelId="{12E0E5C3-AAE3-5B4A-92CE-EDA4E9E3B1B1}" type="pres">
      <dgm:prSet presAssocID="{8A5F1B43-4CF4-1C44-A355-3290127159DF}" presName="spacerL" presStyleCnt="0"/>
      <dgm:spPr/>
    </dgm:pt>
    <dgm:pt modelId="{DB4DD992-DEFA-344C-A16A-0CF3A66278B9}" type="pres">
      <dgm:prSet presAssocID="{8A5F1B43-4CF4-1C44-A355-3290127159DF}" presName="sibTrans" presStyleLbl="sibTrans2D1" presStyleIdx="1" presStyleCnt="3" custAng="2476574" custScaleX="94695" custScaleY="70384" custLinFactX="-250415" custLinFactNeighborX="-300000" custLinFactNeighborY="-4464"/>
      <dgm:spPr/>
      <dgm:t>
        <a:bodyPr/>
        <a:lstStyle/>
        <a:p>
          <a:endParaRPr lang="fr-FR"/>
        </a:p>
      </dgm:t>
    </dgm:pt>
    <dgm:pt modelId="{1CFD858E-3B75-9F4B-8701-73CE1F144443}" type="pres">
      <dgm:prSet presAssocID="{8A5F1B43-4CF4-1C44-A355-3290127159DF}" presName="spacerR" presStyleCnt="0"/>
      <dgm:spPr/>
    </dgm:pt>
    <dgm:pt modelId="{1739D809-E62D-284E-BDAE-F775E364DDF7}" type="pres">
      <dgm:prSet presAssocID="{202E96A2-CD20-9C4F-8CBC-343A3B0FA3CD}" presName="node" presStyleLbl="node1" presStyleIdx="2" presStyleCnt="4">
        <dgm:presLayoutVars>
          <dgm:bulletEnabled val="1"/>
        </dgm:presLayoutVars>
      </dgm:prSet>
      <dgm:spPr/>
      <dgm:t>
        <a:bodyPr/>
        <a:lstStyle/>
        <a:p>
          <a:endParaRPr lang="fr-FR"/>
        </a:p>
      </dgm:t>
    </dgm:pt>
    <dgm:pt modelId="{C5EA3939-5B1C-9945-8FFD-EA176DD90878}" type="pres">
      <dgm:prSet presAssocID="{52CF7200-5CDB-844A-90E2-B13EAA54932A}" presName="spacerL" presStyleCnt="0"/>
      <dgm:spPr/>
    </dgm:pt>
    <dgm:pt modelId="{D96E933E-725F-C544-AFE0-F70F669572CA}" type="pres">
      <dgm:prSet presAssocID="{52CF7200-5CDB-844A-90E2-B13EAA54932A}" presName="sibTrans" presStyleLbl="sibTrans2D1" presStyleIdx="2" presStyleCnt="3"/>
      <dgm:spPr/>
      <dgm:t>
        <a:bodyPr/>
        <a:lstStyle/>
        <a:p>
          <a:endParaRPr lang="fr-FR"/>
        </a:p>
      </dgm:t>
    </dgm:pt>
    <dgm:pt modelId="{EE2E7528-E7B4-F840-B7BB-99F75805D898}" type="pres">
      <dgm:prSet presAssocID="{52CF7200-5CDB-844A-90E2-B13EAA54932A}" presName="spacerR" presStyleCnt="0"/>
      <dgm:spPr/>
    </dgm:pt>
    <dgm:pt modelId="{74879113-B698-1F4F-B062-B473793E5953}" type="pres">
      <dgm:prSet presAssocID="{BAC4904C-FD64-D04D-9244-C7FE7EC558D1}" presName="node" presStyleLbl="node1" presStyleIdx="3" presStyleCnt="4">
        <dgm:presLayoutVars>
          <dgm:bulletEnabled val="1"/>
        </dgm:presLayoutVars>
      </dgm:prSet>
      <dgm:spPr/>
      <dgm:t>
        <a:bodyPr/>
        <a:lstStyle/>
        <a:p>
          <a:endParaRPr lang="fr-FR"/>
        </a:p>
      </dgm:t>
    </dgm:pt>
  </dgm:ptLst>
  <dgm:cxnLst>
    <dgm:cxn modelId="{FA79B160-DF7D-2546-9624-5B12FFEDFE43}" type="presOf" srcId="{04D787C8-A2D6-1749-85EE-9F050B6B80E2}" destId="{6098AB02-82E5-A548-9A4E-614C04AAA489}" srcOrd="0" destOrd="0" presId="urn:microsoft.com/office/officeart/2005/8/layout/equation1"/>
    <dgm:cxn modelId="{35F218E3-D76B-F34E-A7C4-A9A241D47D00}" srcId="{F7052832-E6D8-364E-84E6-0A93468A547B}" destId="{04D787C8-A2D6-1749-85EE-9F050B6B80E2}" srcOrd="0" destOrd="0" parTransId="{20FF606F-B26B-5643-9F8C-A137CEC13F71}" sibTransId="{FD63D394-60B4-5546-B8FE-A9032C1C55B4}"/>
    <dgm:cxn modelId="{2E662B0E-AF3E-6A43-993B-3BF37A9F6ABB}" srcId="{F7052832-E6D8-364E-84E6-0A93468A547B}" destId="{7C836A0F-A0DB-C04A-AC9E-5EC151DBBB27}" srcOrd="1" destOrd="0" parTransId="{94E99DDA-0569-ED41-A9F5-507B8CB5633C}" sibTransId="{8A5F1B43-4CF4-1C44-A355-3290127159DF}"/>
    <dgm:cxn modelId="{382CE180-BB57-EC47-8295-D8D34402BDA7}" srcId="{F7052832-E6D8-364E-84E6-0A93468A547B}" destId="{202E96A2-CD20-9C4F-8CBC-343A3B0FA3CD}" srcOrd="2" destOrd="0" parTransId="{EDE6A2F5-CA3A-BF4F-B89F-E152285A69E1}" sibTransId="{52CF7200-5CDB-844A-90E2-B13EAA54932A}"/>
    <dgm:cxn modelId="{10D7D0E1-4A44-F84C-970B-2430854D44DE}" type="presOf" srcId="{BAC4904C-FD64-D04D-9244-C7FE7EC558D1}" destId="{74879113-B698-1F4F-B062-B473793E5953}" srcOrd="0" destOrd="0" presId="urn:microsoft.com/office/officeart/2005/8/layout/equation1"/>
    <dgm:cxn modelId="{3EF93702-DCE3-EE4E-82EE-C2EFE0DC25C1}" type="presOf" srcId="{F7052832-E6D8-364E-84E6-0A93468A547B}" destId="{EBB21281-D334-564B-8DFF-F4E2F3430297}" srcOrd="0" destOrd="0" presId="urn:microsoft.com/office/officeart/2005/8/layout/equation1"/>
    <dgm:cxn modelId="{B4FE5B5F-B8B5-3A4C-8652-D4F07EE879C0}" type="presOf" srcId="{52CF7200-5CDB-844A-90E2-B13EAA54932A}" destId="{D96E933E-725F-C544-AFE0-F70F669572CA}" srcOrd="0" destOrd="0" presId="urn:microsoft.com/office/officeart/2005/8/layout/equation1"/>
    <dgm:cxn modelId="{BD9BBAD6-525A-2F4B-8101-2608E0F56B86}" type="presOf" srcId="{FD63D394-60B4-5546-B8FE-A9032C1C55B4}" destId="{FD39676B-9A1C-A14E-BCAE-79318AC43B92}" srcOrd="0" destOrd="0" presId="urn:microsoft.com/office/officeart/2005/8/layout/equation1"/>
    <dgm:cxn modelId="{6A671FBD-371E-1C4B-B46E-41273C765F62}" srcId="{F7052832-E6D8-364E-84E6-0A93468A547B}" destId="{BAC4904C-FD64-D04D-9244-C7FE7EC558D1}" srcOrd="3" destOrd="0" parTransId="{7D8A1BFA-C2F6-C948-A220-F612B169B59A}" sibTransId="{2BBDDFAB-CB7F-9A4C-8A49-A4CC004D589D}"/>
    <dgm:cxn modelId="{D2E2BF47-B7BC-AC40-B104-378BD6F7DDD3}" type="presOf" srcId="{7C836A0F-A0DB-C04A-AC9E-5EC151DBBB27}" destId="{E7E786AA-B3A3-4D43-904E-D2663585BB74}" srcOrd="0" destOrd="0" presId="urn:microsoft.com/office/officeart/2005/8/layout/equation1"/>
    <dgm:cxn modelId="{0D60DEF8-2673-704F-A202-4375E8908635}" type="presOf" srcId="{202E96A2-CD20-9C4F-8CBC-343A3B0FA3CD}" destId="{1739D809-E62D-284E-BDAE-F775E364DDF7}" srcOrd="0" destOrd="0" presId="urn:microsoft.com/office/officeart/2005/8/layout/equation1"/>
    <dgm:cxn modelId="{A3E78A14-1C74-2744-8F80-BA23D38CD67F}" type="presOf" srcId="{8A5F1B43-4CF4-1C44-A355-3290127159DF}" destId="{DB4DD992-DEFA-344C-A16A-0CF3A66278B9}" srcOrd="0" destOrd="0" presId="urn:microsoft.com/office/officeart/2005/8/layout/equation1"/>
    <dgm:cxn modelId="{341D2B99-C927-0F45-B1B4-A5759F32DC70}" type="presParOf" srcId="{EBB21281-D334-564B-8DFF-F4E2F3430297}" destId="{6098AB02-82E5-A548-9A4E-614C04AAA489}" srcOrd="0" destOrd="0" presId="urn:microsoft.com/office/officeart/2005/8/layout/equation1"/>
    <dgm:cxn modelId="{4C36998F-9591-CA4F-B23F-58806BEA1390}" type="presParOf" srcId="{EBB21281-D334-564B-8DFF-F4E2F3430297}" destId="{EDCBDCBE-AA3D-4542-A1E8-1CBBEF986125}" srcOrd="1" destOrd="0" presId="urn:microsoft.com/office/officeart/2005/8/layout/equation1"/>
    <dgm:cxn modelId="{7881AD0C-1D61-374C-8D6F-D101EDC869A6}" type="presParOf" srcId="{EBB21281-D334-564B-8DFF-F4E2F3430297}" destId="{FD39676B-9A1C-A14E-BCAE-79318AC43B92}" srcOrd="2" destOrd="0" presId="urn:microsoft.com/office/officeart/2005/8/layout/equation1"/>
    <dgm:cxn modelId="{0B4BEBC4-E852-D444-9B8C-3B88F96B88A6}" type="presParOf" srcId="{EBB21281-D334-564B-8DFF-F4E2F3430297}" destId="{DB163324-2332-A942-BA06-584CE499A557}" srcOrd="3" destOrd="0" presId="urn:microsoft.com/office/officeart/2005/8/layout/equation1"/>
    <dgm:cxn modelId="{8A7DAB1E-2495-AA4A-8384-4941231B466C}" type="presParOf" srcId="{EBB21281-D334-564B-8DFF-F4E2F3430297}" destId="{E7E786AA-B3A3-4D43-904E-D2663585BB74}" srcOrd="4" destOrd="0" presId="urn:microsoft.com/office/officeart/2005/8/layout/equation1"/>
    <dgm:cxn modelId="{7C10BD7A-22B0-F448-8D97-6B48D06A133C}" type="presParOf" srcId="{EBB21281-D334-564B-8DFF-F4E2F3430297}" destId="{12E0E5C3-AAE3-5B4A-92CE-EDA4E9E3B1B1}" srcOrd="5" destOrd="0" presId="urn:microsoft.com/office/officeart/2005/8/layout/equation1"/>
    <dgm:cxn modelId="{C0B640D9-6247-F144-BF32-D2245115308E}" type="presParOf" srcId="{EBB21281-D334-564B-8DFF-F4E2F3430297}" destId="{DB4DD992-DEFA-344C-A16A-0CF3A66278B9}" srcOrd="6" destOrd="0" presId="urn:microsoft.com/office/officeart/2005/8/layout/equation1"/>
    <dgm:cxn modelId="{E0A39C89-39C5-584E-94B9-F135ACE9514B}" type="presParOf" srcId="{EBB21281-D334-564B-8DFF-F4E2F3430297}" destId="{1CFD858E-3B75-9F4B-8701-73CE1F144443}" srcOrd="7" destOrd="0" presId="urn:microsoft.com/office/officeart/2005/8/layout/equation1"/>
    <dgm:cxn modelId="{6F355DAB-DD23-454A-8794-E5ABE4B5A5AB}" type="presParOf" srcId="{EBB21281-D334-564B-8DFF-F4E2F3430297}" destId="{1739D809-E62D-284E-BDAE-F775E364DDF7}" srcOrd="8" destOrd="0" presId="urn:microsoft.com/office/officeart/2005/8/layout/equation1"/>
    <dgm:cxn modelId="{EC246596-0487-454E-83D2-1FF5C689C395}" type="presParOf" srcId="{EBB21281-D334-564B-8DFF-F4E2F3430297}" destId="{C5EA3939-5B1C-9945-8FFD-EA176DD90878}" srcOrd="9" destOrd="0" presId="urn:microsoft.com/office/officeart/2005/8/layout/equation1"/>
    <dgm:cxn modelId="{CB1DFF34-FFC4-7749-9635-04CB7F022C9A}" type="presParOf" srcId="{EBB21281-D334-564B-8DFF-F4E2F3430297}" destId="{D96E933E-725F-C544-AFE0-F70F669572CA}" srcOrd="10" destOrd="0" presId="urn:microsoft.com/office/officeart/2005/8/layout/equation1"/>
    <dgm:cxn modelId="{AB014ECA-E6AC-3548-A1DE-0335941ACA52}" type="presParOf" srcId="{EBB21281-D334-564B-8DFF-F4E2F3430297}" destId="{EE2E7528-E7B4-F840-B7BB-99F75805D898}" srcOrd="11" destOrd="0" presId="urn:microsoft.com/office/officeart/2005/8/layout/equation1"/>
    <dgm:cxn modelId="{D11907A9-190E-1C47-B119-25DEE7078324}" type="presParOf" srcId="{EBB21281-D334-564B-8DFF-F4E2F3430297}" destId="{74879113-B698-1F4F-B062-B473793E5953}" srcOrd="12" destOrd="0" presId="urn:microsoft.com/office/officeart/2005/8/layout/equation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F634E7-801D-F045-9AAA-E7C1AC6AE14E}">
      <dsp:nvSpPr>
        <dsp:cNvPr id="0" name=""/>
        <dsp:cNvSpPr/>
      </dsp:nvSpPr>
      <dsp:spPr>
        <a:xfrm rot="21300000">
          <a:off x="22440" y="1465422"/>
          <a:ext cx="7267840" cy="832277"/>
        </a:xfrm>
        <a:prstGeom prst="mathMinus">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dsp:style>
    </dsp:sp>
    <dsp:sp modelId="{163959C5-B21E-E04F-A3EF-413067AA665F}">
      <dsp:nvSpPr>
        <dsp:cNvPr id="0" name=""/>
        <dsp:cNvSpPr/>
      </dsp:nvSpPr>
      <dsp:spPr>
        <a:xfrm>
          <a:off x="877526" y="188156"/>
          <a:ext cx="2193816" cy="1505249"/>
        </a:xfrm>
        <a:prstGeom prst="downArrow">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B14480B4-73F4-FA4E-B0C5-6D0F0D704EFB}">
      <dsp:nvSpPr>
        <dsp:cNvPr id="0" name=""/>
        <dsp:cNvSpPr/>
      </dsp:nvSpPr>
      <dsp:spPr>
        <a:xfrm>
          <a:off x="3875742" y="0"/>
          <a:ext cx="2340071" cy="15805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0472" tIns="220472" rIns="220472" bIns="220472" numCol="1" spcCol="1270" anchor="ctr" anchorCtr="0">
          <a:noAutofit/>
        </a:bodyPr>
        <a:lstStyle/>
        <a:p>
          <a:pPr lvl="0" algn="ctr" defTabSz="1377950">
            <a:lnSpc>
              <a:spcPct val="90000"/>
            </a:lnSpc>
            <a:spcBef>
              <a:spcPct val="0"/>
            </a:spcBef>
            <a:spcAft>
              <a:spcPct val="35000"/>
            </a:spcAft>
          </a:pPr>
          <a:r>
            <a:rPr lang="fr-FR" sz="3100" kern="1200" dirty="0"/>
            <a:t>Motivation intrinsèque</a:t>
          </a:r>
        </a:p>
      </dsp:txBody>
      <dsp:txXfrm>
        <a:off x="3875742" y="0"/>
        <a:ext cx="2340071" cy="1580511"/>
      </dsp:txXfrm>
    </dsp:sp>
    <dsp:sp modelId="{6458E1C5-32CE-6A45-AC7D-05AA80749415}">
      <dsp:nvSpPr>
        <dsp:cNvPr id="0" name=""/>
        <dsp:cNvSpPr/>
      </dsp:nvSpPr>
      <dsp:spPr>
        <a:xfrm>
          <a:off x="4241378" y="2069717"/>
          <a:ext cx="2193816" cy="1505249"/>
        </a:xfrm>
        <a:prstGeom prst="upArrow">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90693DB9-9B02-0746-8810-5C97A9281756}">
      <dsp:nvSpPr>
        <dsp:cNvPr id="0" name=""/>
        <dsp:cNvSpPr/>
      </dsp:nvSpPr>
      <dsp:spPr>
        <a:xfrm>
          <a:off x="1096908" y="2182611"/>
          <a:ext cx="2340071" cy="15805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0472" tIns="220472" rIns="220472" bIns="220472" numCol="1" spcCol="1270" anchor="ctr" anchorCtr="0">
          <a:noAutofit/>
        </a:bodyPr>
        <a:lstStyle/>
        <a:p>
          <a:pPr lvl="0" algn="ctr" defTabSz="1377950">
            <a:lnSpc>
              <a:spcPct val="90000"/>
            </a:lnSpc>
            <a:spcBef>
              <a:spcPct val="0"/>
            </a:spcBef>
            <a:spcAft>
              <a:spcPct val="35000"/>
            </a:spcAft>
          </a:pPr>
          <a:r>
            <a:rPr lang="fr-FR" sz="3100" kern="1200" dirty="0"/>
            <a:t>Motivation extrinsèque</a:t>
          </a:r>
        </a:p>
      </dsp:txBody>
      <dsp:txXfrm>
        <a:off x="1096908" y="2182611"/>
        <a:ext cx="2340071" cy="158051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98AB02-82E5-A548-9A4E-614C04AAA489}">
      <dsp:nvSpPr>
        <dsp:cNvPr id="0" name=""/>
        <dsp:cNvSpPr/>
      </dsp:nvSpPr>
      <dsp:spPr>
        <a:xfrm>
          <a:off x="208" y="1390215"/>
          <a:ext cx="1885231" cy="1885231"/>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fr-FR" sz="2000" kern="1200" dirty="0"/>
            <a:t>Sentiment de compétence</a:t>
          </a:r>
        </a:p>
      </dsp:txBody>
      <dsp:txXfrm>
        <a:off x="276294" y="1666301"/>
        <a:ext cx="1333059" cy="1333059"/>
      </dsp:txXfrm>
    </dsp:sp>
    <dsp:sp modelId="{FD39676B-9A1C-A14E-BCAE-79318AC43B92}">
      <dsp:nvSpPr>
        <dsp:cNvPr id="0" name=""/>
        <dsp:cNvSpPr/>
      </dsp:nvSpPr>
      <dsp:spPr>
        <a:xfrm rot="2988006">
          <a:off x="5294341" y="1834230"/>
          <a:ext cx="919370" cy="850768"/>
        </a:xfrm>
        <a:prstGeom prst="mathPlus">
          <a:avLst/>
        </a:prstGeom>
        <a:gradFill flip="none" rotWithShape="1">
          <a:gsLst>
            <a:gs pos="6000">
              <a:schemeClr val="accent1">
                <a:tint val="60000"/>
                <a:hueOff val="0"/>
                <a:satOff val="0"/>
                <a:lumOff val="0"/>
                <a:alphaOff val="0"/>
                <a:shade val="85000"/>
                <a:satMod val="130000"/>
              </a:schemeClr>
            </a:gs>
            <a:gs pos="34000">
              <a:schemeClr val="accent1">
                <a:tint val="60000"/>
                <a:hueOff val="0"/>
                <a:satOff val="0"/>
                <a:lumOff val="0"/>
                <a:alphaOff val="0"/>
                <a:shade val="87000"/>
                <a:satMod val="125000"/>
              </a:schemeClr>
            </a:gs>
            <a:gs pos="70000">
              <a:schemeClr val="accent1">
                <a:tint val="60000"/>
                <a:hueOff val="0"/>
                <a:satOff val="0"/>
                <a:lumOff val="0"/>
                <a:alphaOff val="0"/>
                <a:tint val="100000"/>
                <a:shade val="90000"/>
                <a:satMod val="130000"/>
              </a:schemeClr>
            </a:gs>
            <a:gs pos="100000">
              <a:schemeClr val="accent1">
                <a:tint val="60000"/>
                <a:hueOff val="0"/>
                <a:satOff val="0"/>
                <a:lumOff val="0"/>
                <a:alphaOff val="0"/>
                <a:tint val="100000"/>
                <a:shade val="100000"/>
                <a:satMod val="110000"/>
              </a:schemeClr>
            </a:gs>
          </a:gsLst>
          <a:path path="circle">
            <a:fillToRect l="100000" t="100000" r="100000" b="100000"/>
          </a:path>
          <a:tileRect/>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fr-FR" sz="1400" kern="1200" dirty="0"/>
        </a:p>
      </dsp:txBody>
      <dsp:txXfrm>
        <a:off x="5416203" y="2159564"/>
        <a:ext cx="675646" cy="200100"/>
      </dsp:txXfrm>
    </dsp:sp>
    <dsp:sp modelId="{E7E786AA-B3A3-4D43-904E-D2663585BB74}">
      <dsp:nvSpPr>
        <dsp:cNvPr id="0" name=""/>
        <dsp:cNvSpPr/>
      </dsp:nvSpPr>
      <dsp:spPr>
        <a:xfrm>
          <a:off x="3110971" y="1390215"/>
          <a:ext cx="1885231" cy="1885231"/>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fr-FR" sz="2000" kern="1200" dirty="0"/>
            <a:t>Valeur attribuée de</a:t>
          </a:r>
          <a:r>
            <a:rPr lang="fr-FR" sz="2000" kern="1200" baseline="0" dirty="0"/>
            <a:t> la tâche</a:t>
          </a:r>
          <a:endParaRPr lang="fr-FR" sz="2000" kern="1200" dirty="0"/>
        </a:p>
      </dsp:txBody>
      <dsp:txXfrm>
        <a:off x="3387057" y="1666301"/>
        <a:ext cx="1333059" cy="1333059"/>
      </dsp:txXfrm>
    </dsp:sp>
    <dsp:sp modelId="{DB4DD992-DEFA-344C-A16A-0CF3A66278B9}">
      <dsp:nvSpPr>
        <dsp:cNvPr id="0" name=""/>
        <dsp:cNvSpPr/>
      </dsp:nvSpPr>
      <dsp:spPr>
        <a:xfrm rot="2476574">
          <a:off x="1951918" y="1899218"/>
          <a:ext cx="1035427" cy="769602"/>
        </a:xfrm>
        <a:prstGeom prst="mathPlus">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fr-FR" sz="1200" kern="1200" dirty="0"/>
        </a:p>
      </dsp:txBody>
      <dsp:txXfrm>
        <a:off x="2089164" y="2193514"/>
        <a:ext cx="760935" cy="181010"/>
      </dsp:txXfrm>
    </dsp:sp>
    <dsp:sp modelId="{1739D809-E62D-284E-BDAE-F775E364DDF7}">
      <dsp:nvSpPr>
        <dsp:cNvPr id="0" name=""/>
        <dsp:cNvSpPr/>
      </dsp:nvSpPr>
      <dsp:spPr>
        <a:xfrm>
          <a:off x="6337792" y="1390215"/>
          <a:ext cx="1885231" cy="1885231"/>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fr-FR" sz="1800" kern="1200" dirty="0" smtClean="0"/>
            <a:t>Contrôlabilité </a:t>
          </a:r>
          <a:r>
            <a:rPr lang="fr-FR" sz="1800" kern="1200" dirty="0"/>
            <a:t>sur l'activité</a:t>
          </a:r>
        </a:p>
      </dsp:txBody>
      <dsp:txXfrm>
        <a:off x="6613878" y="1666301"/>
        <a:ext cx="1333059" cy="1333059"/>
      </dsp:txXfrm>
    </dsp:sp>
    <dsp:sp modelId="{D96E933E-725F-C544-AFE0-F70F669572CA}">
      <dsp:nvSpPr>
        <dsp:cNvPr id="0" name=""/>
        <dsp:cNvSpPr/>
      </dsp:nvSpPr>
      <dsp:spPr>
        <a:xfrm>
          <a:off x="8376104" y="1786113"/>
          <a:ext cx="1093434" cy="1093434"/>
        </a:xfrm>
        <a:prstGeom prst="mathEqual">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fr-FR" sz="1600" kern="1200"/>
        </a:p>
      </dsp:txBody>
      <dsp:txXfrm>
        <a:off x="8521039" y="2011360"/>
        <a:ext cx="803564" cy="642940"/>
      </dsp:txXfrm>
    </dsp:sp>
    <dsp:sp modelId="{74879113-B698-1F4F-B062-B473793E5953}">
      <dsp:nvSpPr>
        <dsp:cNvPr id="0" name=""/>
        <dsp:cNvSpPr/>
      </dsp:nvSpPr>
      <dsp:spPr>
        <a:xfrm>
          <a:off x="9622619" y="1390215"/>
          <a:ext cx="1885231" cy="1885231"/>
        </a:xfrm>
        <a:prstGeom prst="ellips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lvl="0" algn="ctr" defTabSz="889000">
            <a:lnSpc>
              <a:spcPct val="90000"/>
            </a:lnSpc>
            <a:spcBef>
              <a:spcPct val="0"/>
            </a:spcBef>
            <a:spcAft>
              <a:spcPct val="35000"/>
            </a:spcAft>
          </a:pPr>
          <a:r>
            <a:rPr lang="fr-FR" sz="2000" kern="1200" dirty="0"/>
            <a:t>Motivation</a:t>
          </a:r>
        </a:p>
      </dsp:txBody>
      <dsp:txXfrm>
        <a:off x="9898705" y="1666301"/>
        <a:ext cx="1333059" cy="1333059"/>
      </dsp:txXfrm>
    </dsp:sp>
  </dsp:spTree>
</dsp:drawing>
</file>

<file path=ppt/diagrams/layout1.xml><?xml version="1.0" encoding="utf-8"?>
<dgm:layoutDef xmlns:dgm="http://schemas.openxmlformats.org/drawingml/2006/diagram" xmlns:a="http://schemas.openxmlformats.org/drawingml/2006/main" uniqueId="urn:microsoft.com/office/officeart/2005/8/layout/arrow3">
  <dgm:title val=""/>
  <dgm:desc val=""/>
  <dgm:catLst>
    <dgm:cat type="relationship" pri="5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none"/>
      <dgm:param type="vertAlign" val="none"/>
    </dgm:alg>
    <dgm:shape xmlns:r="http://schemas.openxmlformats.org/officeDocument/2006/relationships" r:blip="">
      <dgm:adjLst/>
    </dgm:shape>
    <dgm:presOf/>
    <dgm:choose name="Name0">
      <dgm:if name="Name1" func="var" arg="dir" op="equ" val="norm">
        <dgm:choose name="Name2">
          <dgm:if name="Name3"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l" for="ch" forName="downArrow" refType="w" fact="0.1"/>
              <dgm:constr type="t" for="ch" forName="downArrow" refType="h" fact="0.05"/>
              <dgm:constr type="lOff" for="ch" forName="downArrow" refType="w" fact="0.02"/>
              <dgm:constr type="w" for="ch" forName="downArrowText" refType="w" fact="0.32"/>
              <dgm:constr type="h" for="ch" forName="downArrowText" refType="h" fact="0.42"/>
              <dgm:constr type="t" for="ch" forName="downArrowText"/>
              <dgm:constr type="r" for="ch" forName="downArrowText" refType="w" fact="0.85"/>
              <dgm:constr type="w" for="ch" forName="upArrow" refType="w" fact="0.3"/>
              <dgm:constr type="h" for="ch" forName="upArrow" refType="h" fact="0.4"/>
              <dgm:constr type="b" for="ch" forName="upArrow" refType="h" fact="0.95"/>
              <dgm:constr type="r" for="ch" forName="upArrow" refType="w" fact="0.9"/>
              <dgm:constr type="rOff" for="ch" forName="upArrow" refType="w" fact="-0.02"/>
              <dgm:constr type="w" for="ch" forName="upArrowText" refType="w" fact="0.32"/>
              <dgm:constr type="h" for="ch" forName="upArrowText" refType="h" fact="0.42"/>
              <dgm:constr type="b" for="ch" forName="upArrowText" refType="h"/>
              <dgm:constr type="l" for="ch" forName="upArrowText" refType="w" fact="0.15"/>
              <dgm:constr type="primFontSz" for="ch" ptType="node" op="equ" val="65"/>
            </dgm:constrLst>
          </dgm:if>
          <dgm:else name="Name4">
            <dgm:constrLst>
              <dgm:constr type="w" for="ch" forName="downArrow" refType="w" fact="0.4"/>
              <dgm:constr type="h" for="ch" forName="downArrow" refType="h" fact="0.8"/>
              <dgm:constr type="l" for="ch" forName="downArrow" refType="w" fact="0.02"/>
              <dgm:constr type="t" for="ch" forName="downArrow" refType="h" fact="0.05"/>
              <dgm:constr type="lOff" for="ch" forName="downArrow" refType="w" fact="0.02"/>
              <dgm:constr type="w" for="ch" forName="downArrowText" refType="w" fact="0.5"/>
              <dgm:constr type="h" for="ch" forName="downArrowText" refType="h"/>
              <dgm:constr type="t" for="ch" forName="downArrowText"/>
              <dgm:constr type="r" for="ch" forName="downArrowText" refType="w"/>
              <dgm:constr type="primFontSz" for="ch" ptType="node" op="equ" val="65"/>
            </dgm:constrLst>
          </dgm:else>
        </dgm:choose>
      </dgm:if>
      <dgm:else name="Name5">
        <dgm:choose name="Name6">
          <dgm:if name="Name7" axis="ch" ptType="node" func="cnt" op="gte" val="2">
            <dgm:constrLst>
              <dgm:constr type="w" for="ch" forName="divider" refType="w"/>
              <dgm:constr type="h" for="ch" forName="divider" refType="w" fact="0.2"/>
              <dgm:constr type="h" for="ch" forName="divider" refType="h" op="gte" fact="0.2"/>
              <dgm:constr type="h" for="ch" forName="divider" refType="h" op="lte" fact="0.4"/>
              <dgm:constr type="ctrX" for="ch" forName="divider" refType="w" fact="0.5"/>
              <dgm:constr type="ctrY" for="ch" forName="divider" refType="h" fact="0.5"/>
              <dgm:constr type="w" for="ch" forName="downArrow" refType="w" fact="0.3"/>
              <dgm:constr type="h" for="ch" forName="downArrow" refType="h" fact="0.4"/>
              <dgm:constr type="r" for="ch" forName="downArrow" refType="w" fact="0.9"/>
              <dgm:constr type="t" for="ch" forName="downArrow" refType="h" fact="0.05"/>
              <dgm:constr type="rOff" for="ch" forName="downArrow" refType="w" fact="-0.02"/>
              <dgm:constr type="w" for="ch" forName="downArrowText" refType="w" fact="0.32"/>
              <dgm:constr type="h" for="ch" forName="downArrowText" refType="h" fact="0.42"/>
              <dgm:constr type="t" for="ch" forName="downArrowText"/>
              <dgm:constr type="l" for="ch" forName="downArrowText" refType="w" fact="0.15"/>
              <dgm:constr type="w" for="ch" forName="upArrow" refType="w" fact="0.3"/>
              <dgm:constr type="h" for="ch" forName="upArrow" refType="h" fact="0.4"/>
              <dgm:constr type="b" for="ch" forName="upArrow" refType="h" fact="0.95"/>
              <dgm:constr type="l" for="ch" forName="upArrow" refType="w" fact="0.1"/>
              <dgm:constr type="lOff" for="ch" forName="upArrow" refType="w" fact="0.02"/>
              <dgm:constr type="w" for="ch" forName="upArrowText" refType="w" fact="0.32"/>
              <dgm:constr type="h" for="ch" forName="upArrowText" refType="h" fact="0.42"/>
              <dgm:constr type="b" for="ch" forName="upArrowText" refType="h"/>
              <dgm:constr type="r" for="ch" forName="upArrowText" refType="w" fact="0.85"/>
              <dgm:constr type="primFontSz" for="ch" ptType="node" op="equ" val="65"/>
            </dgm:constrLst>
          </dgm:if>
          <dgm:else name="Name8">
            <dgm:constrLst>
              <dgm:constr type="w" for="ch" forName="downArrow" refType="w" fact="0.4"/>
              <dgm:constr type="h" for="ch" forName="downArrow" refType="h" fact="0.8"/>
              <dgm:constr type="r" for="ch" forName="downArrow" refType="w" fact="0.98"/>
              <dgm:constr type="t" for="ch" forName="downArrow" refType="h" fact="0.05"/>
              <dgm:constr type="rOff" for="ch" forName="downArrow" refType="w" fact="-0.02"/>
              <dgm:constr type="w" for="ch" forName="downArrowText" refType="w" fact="0.5"/>
              <dgm:constr type="h" for="ch" forName="downArrowText" refType="h"/>
              <dgm:constr type="t" for="ch" forName="downArrowText"/>
              <dgm:constr type="l" for="ch" forName="downArrowText"/>
              <dgm:constr type="primFontSz" for="ch" ptType="node" op="equ" val="65"/>
            </dgm:constrLst>
          </dgm:else>
        </dgm:choose>
      </dgm:else>
    </dgm:choose>
    <dgm:ruleLst/>
    <dgm:choose name="Name9">
      <dgm:if name="Name10" axis="ch" ptType="node" func="cnt" op="gte" val="2">
        <dgm:layoutNode name="divider" styleLbl="fgShp">
          <dgm:alg type="sp"/>
          <dgm:choose name="Name11">
            <dgm:if name="Name12" func="var" arg="dir" op="equ" val="norm">
              <dgm:shape xmlns:r="http://schemas.openxmlformats.org/officeDocument/2006/relationships" rot="-5" type="mathMinus" r:blip="">
                <dgm:adjLst/>
              </dgm:shape>
            </dgm:if>
            <dgm:else name="Name13">
              <dgm:shape xmlns:r="http://schemas.openxmlformats.org/officeDocument/2006/relationships" rot="5" type="mathMinus" r:blip="">
                <dgm:adjLst/>
              </dgm:shape>
            </dgm:else>
          </dgm:choose>
          <dgm:presOf/>
          <dgm:constrLst/>
          <dgm:ruleLst/>
        </dgm:layoutNode>
      </dgm:if>
      <dgm:else name="Name14"/>
    </dgm:choose>
    <dgm:forEach name="Name15" axis="ch" ptType="node"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forEach name="Name16" axis="ch" ptType="node" st="2" cnt="1">
      <dgm:layoutNode name="upArrow" styleLbl="node1">
        <dgm:alg type="sp"/>
        <dgm:shape xmlns:r="http://schemas.openxmlformats.org/officeDocument/2006/relationships" type="upArrow" r:blip="">
          <dgm:adjLst/>
        </dgm:shape>
        <dgm:presOf/>
        <dgm:constrLst/>
        <dgm:ruleLst/>
      </dgm:layoutNode>
      <dgm:layoutNode name="upArrowText" styleLbl="revTx">
        <dgm:varLst>
          <dgm:bulletEnabled val="1"/>
        </dgm:varLst>
        <dgm:alg type="tx">
          <dgm:param type="txAnchorVertCh" val="mid"/>
        </dgm:alg>
        <dgm:shape xmlns:r="http://schemas.openxmlformats.org/officeDocument/2006/relationships" type="rect" r:blip="">
          <dgm:adjLst/>
        </dgm:shape>
        <dgm:presOf axis="desOrSelf" ptType="node"/>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PlaceHolder 1"/>
          <p:cNvSpPr>
            <a:spLocks noGrp="1"/>
          </p:cNvSpPr>
          <p:nvPr>
            <p:ph type="sldImg"/>
          </p:nvPr>
        </p:nvSpPr>
        <p:spPr>
          <a:xfrm>
            <a:off x="533520" y="764280"/>
            <a:ext cx="6704640" cy="3771360"/>
          </a:xfrm>
          <a:prstGeom prst="rect">
            <a:avLst/>
          </a:prstGeom>
        </p:spPr>
        <p:txBody>
          <a:bodyPr lIns="0" rIns="0" tIns="0" bIns="0" anchor="ctr">
            <a:noAutofit/>
          </a:bodyPr>
          <a:p>
            <a:r>
              <a:rPr b="0" lang="fr-FR" sz="1800" spc="-1" strike="noStrike">
                <a:solidFill>
                  <a:srgbClr val="000000"/>
                </a:solidFill>
                <a:latin typeface="Calibri"/>
              </a:rPr>
              <a:t>Click to move the slide</a:t>
            </a:r>
            <a:endParaRPr b="0" lang="fr-FR" sz="1800" spc="-1" strike="noStrike">
              <a:solidFill>
                <a:srgbClr val="000000"/>
              </a:solidFill>
              <a:latin typeface="Calibri"/>
            </a:endParaRPr>
          </a:p>
        </p:txBody>
      </p:sp>
      <p:sp>
        <p:nvSpPr>
          <p:cNvPr id="127" name="PlaceHolder 2"/>
          <p:cNvSpPr>
            <a:spLocks noGrp="1"/>
          </p:cNvSpPr>
          <p:nvPr>
            <p:ph type="body"/>
          </p:nvPr>
        </p:nvSpPr>
        <p:spPr>
          <a:xfrm>
            <a:off x="777240" y="4777560"/>
            <a:ext cx="6217560" cy="4525920"/>
          </a:xfrm>
          <a:prstGeom prst="rect">
            <a:avLst/>
          </a:prstGeom>
        </p:spPr>
        <p:txBody>
          <a:bodyPr lIns="0" rIns="0" tIns="0" bIns="0">
            <a:noAutofit/>
          </a:bodyPr>
          <a:p>
            <a:r>
              <a:rPr b="0" lang="en-US" sz="2000" spc="-1" strike="noStrike">
                <a:latin typeface="Arial"/>
              </a:rPr>
              <a:t>Click to edit the notes format</a:t>
            </a:r>
            <a:endParaRPr b="0" lang="en-US" sz="2000" spc="-1" strike="noStrike">
              <a:latin typeface="Arial"/>
            </a:endParaRPr>
          </a:p>
        </p:txBody>
      </p:sp>
      <p:sp>
        <p:nvSpPr>
          <p:cNvPr id="128" name="PlaceHolder 3"/>
          <p:cNvSpPr>
            <a:spLocks noGrp="1"/>
          </p:cNvSpPr>
          <p:nvPr>
            <p:ph type="hdr"/>
          </p:nvPr>
        </p:nvSpPr>
        <p:spPr>
          <a:xfrm>
            <a:off x="0" y="0"/>
            <a:ext cx="3372840" cy="502560"/>
          </a:xfrm>
          <a:prstGeom prst="rect">
            <a:avLst/>
          </a:prstGeom>
        </p:spPr>
        <p:txBody>
          <a:bodyPr lIns="0" rIns="0" tIns="0" bIns="0">
            <a:noAutofit/>
          </a:bodyPr>
          <a:p>
            <a:r>
              <a:rPr b="0" lang="en-US" sz="1400" spc="-1" strike="noStrike">
                <a:latin typeface="Times New Roman"/>
              </a:rPr>
              <a:t>&lt;header&gt;</a:t>
            </a:r>
            <a:endParaRPr b="0" lang="en-US" sz="1400" spc="-1" strike="noStrike">
              <a:latin typeface="Times New Roman"/>
            </a:endParaRPr>
          </a:p>
        </p:txBody>
      </p:sp>
      <p:sp>
        <p:nvSpPr>
          <p:cNvPr id="129" name="PlaceHolder 4"/>
          <p:cNvSpPr>
            <a:spLocks noGrp="1"/>
          </p:cNvSpPr>
          <p:nvPr>
            <p:ph type="dt"/>
          </p:nvPr>
        </p:nvSpPr>
        <p:spPr>
          <a:xfrm>
            <a:off x="4399200" y="0"/>
            <a:ext cx="3372840" cy="502560"/>
          </a:xfrm>
          <a:prstGeom prst="rect">
            <a:avLst/>
          </a:prstGeom>
        </p:spPr>
        <p:txBody>
          <a:bodyPr lIns="0" rIns="0" tIns="0" bIns="0">
            <a:noAutofit/>
          </a:bodyPr>
          <a:p>
            <a:pPr algn="r"/>
            <a:r>
              <a:rPr b="0" lang="en-US" sz="1400" spc="-1" strike="noStrike">
                <a:latin typeface="Times New Roman"/>
              </a:rPr>
              <a:t>&lt;date/time&gt;</a:t>
            </a:r>
            <a:endParaRPr b="0" lang="en-US" sz="1400" spc="-1" strike="noStrike">
              <a:latin typeface="Times New Roman"/>
            </a:endParaRPr>
          </a:p>
        </p:txBody>
      </p:sp>
      <p:sp>
        <p:nvSpPr>
          <p:cNvPr id="130" name="PlaceHolder 5"/>
          <p:cNvSpPr>
            <a:spLocks noGrp="1"/>
          </p:cNvSpPr>
          <p:nvPr>
            <p:ph type="ftr"/>
          </p:nvPr>
        </p:nvSpPr>
        <p:spPr>
          <a:xfrm>
            <a:off x="0" y="9555480"/>
            <a:ext cx="3372840" cy="502560"/>
          </a:xfrm>
          <a:prstGeom prst="rect">
            <a:avLst/>
          </a:prstGeom>
        </p:spPr>
        <p:txBody>
          <a:bodyPr lIns="0" rIns="0" tIns="0" bIns="0" anchor="b">
            <a:noAutofit/>
          </a:bodyPr>
          <a:p>
            <a:r>
              <a:rPr b="0" lang="en-US" sz="1400" spc="-1" strike="noStrike">
                <a:latin typeface="Times New Roman"/>
              </a:rPr>
              <a:t>&lt;footer&gt;</a:t>
            </a:r>
            <a:endParaRPr b="0" lang="en-US" sz="1400" spc="-1" strike="noStrike">
              <a:latin typeface="Times New Roman"/>
            </a:endParaRPr>
          </a:p>
        </p:txBody>
      </p:sp>
      <p:sp>
        <p:nvSpPr>
          <p:cNvPr id="131" name="PlaceHolder 6"/>
          <p:cNvSpPr>
            <a:spLocks noGrp="1"/>
          </p:cNvSpPr>
          <p:nvPr>
            <p:ph type="sldNum"/>
          </p:nvPr>
        </p:nvSpPr>
        <p:spPr>
          <a:xfrm>
            <a:off x="4399200" y="9555480"/>
            <a:ext cx="3372840" cy="502560"/>
          </a:xfrm>
          <a:prstGeom prst="rect">
            <a:avLst/>
          </a:prstGeom>
        </p:spPr>
        <p:txBody>
          <a:bodyPr lIns="0" rIns="0" tIns="0" bIns="0" anchor="b">
            <a:noAutofit/>
          </a:bodyPr>
          <a:p>
            <a:pPr algn="r"/>
            <a:fld id="{43F05FD7-E9F5-4DF7-AACD-EFA4392D676B}"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
</Relationships>
</file>

<file path=ppt/notesSlides/_rels/notesSlide25.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
</Relationships>
</file>

<file path=ppt/notesSlides/_rels/notesSlide2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
</Relationships>
</file>

<file path=ppt/notesSlides/_rels/notesSlide30.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
</Relationships>
</file>

<file path=ppt/notesSlides/_rels/notesSlide31.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
</Relationships>
</file>

<file path=ppt/notesSlides/_rels/notesSlide32.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
</Relationships>
</file>

<file path=ppt/notesSlides/_rels/notesSlide33.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
</Relationships>
</file>

<file path=ppt/notesSlides/_rels/notesSlide35.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
</Relationships>
</file>

<file path=ppt/notesSlides/_rels/notesSlide36.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
</Relationships>
</file>

<file path=ppt/notesSlides/_rels/notesSlide37.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40.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
</Relationships>
</file>

<file path=ppt/notesSlides/_rels/notesSlide41.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
</Relationships>
</file>

<file path=ppt/notesSlides/_rels/notesSlide42.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4" name="PlaceHolder 1"/>
          <p:cNvSpPr>
            <a:spLocks noGrp="1"/>
          </p:cNvSpPr>
          <p:nvPr>
            <p:ph type="sldImg"/>
          </p:nvPr>
        </p:nvSpPr>
        <p:spPr>
          <a:xfrm>
            <a:off x="685800" y="1143000"/>
            <a:ext cx="5486040" cy="3085920"/>
          </a:xfrm>
          <a:prstGeom prst="rect">
            <a:avLst/>
          </a:prstGeom>
        </p:spPr>
      </p:sp>
      <p:sp>
        <p:nvSpPr>
          <p:cNvPr id="305"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06" name="TextShape 3"/>
          <p:cNvSpPr txBox="1"/>
          <p:nvPr/>
        </p:nvSpPr>
        <p:spPr>
          <a:xfrm>
            <a:off x="3884760" y="8685360"/>
            <a:ext cx="2971440" cy="458280"/>
          </a:xfrm>
          <a:prstGeom prst="rect">
            <a:avLst/>
          </a:prstGeom>
          <a:noFill/>
          <a:ln>
            <a:noFill/>
          </a:ln>
        </p:spPr>
        <p:txBody>
          <a:bodyPr anchor="b">
            <a:noAutofit/>
          </a:bodyPr>
          <a:p>
            <a:pPr algn="r">
              <a:lnSpc>
                <a:spcPct val="100000"/>
              </a:lnSpc>
            </a:pPr>
            <a:fld id="{A2361983-8B7B-49A9-B5DE-A5A29F742C66}"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PlaceHolder 1"/>
          <p:cNvSpPr>
            <a:spLocks noGrp="1"/>
          </p:cNvSpPr>
          <p:nvPr>
            <p:ph type="sldImg"/>
          </p:nvPr>
        </p:nvSpPr>
        <p:spPr>
          <a:xfrm>
            <a:off x="685800" y="1143000"/>
            <a:ext cx="5486040" cy="3085920"/>
          </a:xfrm>
          <a:prstGeom prst="rect">
            <a:avLst/>
          </a:prstGeom>
        </p:spPr>
      </p:sp>
      <p:sp>
        <p:nvSpPr>
          <p:cNvPr id="320"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A partir des travaux de Rolland Viau</a:t>
            </a:r>
            <a:endParaRPr b="0" lang="en-US" sz="2000" spc="-1" strike="noStrike">
              <a:latin typeface="Arial"/>
            </a:endParaRPr>
          </a:p>
          <a:p>
            <a:pPr marL="216000" indent="-216000">
              <a:lnSpc>
                <a:spcPct val="100000"/>
              </a:lnSpc>
            </a:pPr>
            <a:r>
              <a:rPr b="0" lang="en-US" sz="2000" spc="-1" strike="noStrike">
                <a:latin typeface="Arial"/>
              </a:rPr>
              <a:t>Chercheur en éducation québécois, contemporain.</a:t>
            </a:r>
            <a:endParaRPr b="0" lang="en-US" sz="2000" spc="-1" strike="noStrike">
              <a:latin typeface="Arial"/>
            </a:endParaRPr>
          </a:p>
          <a:p>
            <a:pPr marL="216000" indent="-216000">
              <a:lnSpc>
                <a:spcPct val="100000"/>
              </a:lnSpc>
            </a:pPr>
            <a:r>
              <a:rPr b="0" lang="en-US" sz="2000" spc="-1" strike="noStrike">
                <a:latin typeface="Arial"/>
              </a:rPr>
              <a:t>https://www.youtube.com/watch?v=30h3q-jai9I</a:t>
            </a:r>
            <a:endParaRPr b="0" lang="en-US" sz="2000" spc="-1" strike="noStrike">
              <a:latin typeface="Arial"/>
            </a:endParaRPr>
          </a:p>
          <a:p>
            <a:pPr marL="216000" indent="-216000">
              <a:lnSpc>
                <a:spcPct val="100000"/>
              </a:lnSpc>
            </a:pPr>
            <a:r>
              <a:rPr b="0" lang="en-US" sz="2000" spc="-1" strike="noStrike">
                <a:latin typeface="Arial"/>
              </a:rPr>
              <a:t>La motivation en contexte scolaire, R. Viau (De Boeck)</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Controlabilité = degré d’autonomie, de liberté et résultats que l’étudiant peut raisonnablement prédire.</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Vidéo en guise de synthèse :</a:t>
            </a:r>
            <a:endParaRPr b="0" lang="en-US" sz="2000" spc="-1" strike="noStrike">
              <a:latin typeface="Arial"/>
            </a:endParaRPr>
          </a:p>
          <a:p>
            <a:pPr marL="216000" indent="-216000">
              <a:lnSpc>
                <a:spcPct val="100000"/>
              </a:lnSpc>
            </a:pPr>
            <a:r>
              <a:rPr b="0" lang="en-US" sz="2000" spc="-1" strike="noStrike">
                <a:latin typeface="Arial"/>
              </a:rPr>
              <a:t>http://bapp.ulb.ac.be/web/aidesreussite/</a:t>
            </a:r>
            <a:endParaRPr b="0" lang="en-US" sz="2000" spc="-1" strike="noStrike">
              <a:latin typeface="Arial"/>
            </a:endParaRPr>
          </a:p>
          <a:p>
            <a:pPr marL="216000" indent="-216000">
              <a:lnSpc>
                <a:spcPct val="100000"/>
              </a:lnSpc>
            </a:pPr>
            <a:endParaRPr b="0" lang="en-US" sz="2000" spc="-1" strike="noStrike">
              <a:latin typeface="Arial"/>
            </a:endParaRPr>
          </a:p>
        </p:txBody>
      </p:sp>
      <p:sp>
        <p:nvSpPr>
          <p:cNvPr id="321" name="TextShape 3"/>
          <p:cNvSpPr txBox="1"/>
          <p:nvPr/>
        </p:nvSpPr>
        <p:spPr>
          <a:xfrm>
            <a:off x="3884760" y="8685360"/>
            <a:ext cx="2971440" cy="458280"/>
          </a:xfrm>
          <a:prstGeom prst="rect">
            <a:avLst/>
          </a:prstGeom>
          <a:noFill/>
          <a:ln>
            <a:noFill/>
          </a:ln>
        </p:spPr>
        <p:txBody>
          <a:bodyPr anchor="b">
            <a:noAutofit/>
          </a:bodyPr>
          <a:p>
            <a:pPr algn="r">
              <a:lnSpc>
                <a:spcPct val="100000"/>
              </a:lnSpc>
            </a:pPr>
            <a:fld id="{62B2D050-1729-467F-98DA-2FEC489B7ACF}"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2" name="PlaceHolder 1"/>
          <p:cNvSpPr>
            <a:spLocks noGrp="1"/>
          </p:cNvSpPr>
          <p:nvPr>
            <p:ph type="sldImg"/>
          </p:nvPr>
        </p:nvSpPr>
        <p:spPr>
          <a:xfrm>
            <a:off x="685800" y="1143000"/>
            <a:ext cx="5486040" cy="3085920"/>
          </a:xfrm>
          <a:prstGeom prst="rect">
            <a:avLst/>
          </a:prstGeom>
        </p:spPr>
      </p:sp>
      <p:sp>
        <p:nvSpPr>
          <p:cNvPr id="323" name="PlaceHolder 2"/>
          <p:cNvSpPr>
            <a:spLocks noGrp="1"/>
          </p:cNvSpPr>
          <p:nvPr>
            <p:ph type="body"/>
          </p:nvPr>
        </p:nvSpPr>
        <p:spPr>
          <a:xfrm>
            <a:off x="685800" y="4400640"/>
            <a:ext cx="5486040" cy="3600000"/>
          </a:xfrm>
          <a:prstGeom prst="rect">
            <a:avLst/>
          </a:prstGeom>
        </p:spPr>
        <p:txBody>
          <a:bodyPr>
            <a:noAutofit/>
          </a:bodyPr>
          <a:p>
            <a:pPr>
              <a:lnSpc>
                <a:spcPct val="100000"/>
              </a:lnSpc>
            </a:pPr>
            <a:r>
              <a:rPr b="0" lang="en-US" sz="2000" spc="-1" strike="noStrike">
                <a:latin typeface="Arial"/>
              </a:rPr>
              <a:t>A partir de la conférence Rolland Viau (2013) : </a:t>
            </a:r>
            <a:r>
              <a:rPr b="1" lang="en-US" sz="2000" spc="-1" strike="noStrike">
                <a:latin typeface="Arial"/>
              </a:rPr>
              <a:t>La motivation à apprendre des étudiants mieux comprendre pour mieux agir.</a:t>
            </a:r>
            <a:endParaRPr b="0" lang="en-US" sz="2000" spc="-1" strike="noStrike">
              <a:latin typeface="Arial"/>
            </a:endParaRPr>
          </a:p>
          <a:p>
            <a:pPr>
              <a:lnSpc>
                <a:spcPct val="100000"/>
              </a:lnSpc>
            </a:pPr>
            <a:r>
              <a:rPr b="0" lang="en-US" sz="2000" spc="-1" strike="noStrike">
                <a:latin typeface="Arial"/>
              </a:rPr>
              <a:t>En ligne : https://www.youtube.com/watch?v=30h3q-jai9I</a:t>
            </a:r>
            <a:endParaRPr b="0" lang="en-US" sz="2000" spc="-1" strike="noStrike">
              <a:latin typeface="Arial"/>
            </a:endParaRPr>
          </a:p>
          <a:p>
            <a:pPr>
              <a:lnSpc>
                <a:spcPct val="100000"/>
              </a:lnSpc>
            </a:pPr>
            <a:endParaRPr b="0" lang="en-US" sz="2000" spc="-1" strike="noStrike">
              <a:latin typeface="Arial"/>
            </a:endParaRPr>
          </a:p>
          <a:p>
            <a:pPr>
              <a:lnSpc>
                <a:spcPct val="100000"/>
              </a:lnSpc>
            </a:pPr>
            <a:r>
              <a:rPr b="0" lang="en-US" sz="1200" spc="-1" strike="noStrike">
                <a:solidFill>
                  <a:srgbClr val="000000"/>
                </a:solidFill>
                <a:latin typeface="+mn-lt"/>
                <a:ea typeface="+mn-ea"/>
              </a:rPr>
              <a:t>La </a:t>
            </a:r>
            <a:r>
              <a:rPr b="1" lang="en-US" sz="1200" spc="-1" strike="noStrike">
                <a:solidFill>
                  <a:srgbClr val="000000"/>
                </a:solidFill>
                <a:latin typeface="+mn-lt"/>
                <a:ea typeface="+mn-ea"/>
              </a:rPr>
              <a:t>valeur</a:t>
            </a:r>
            <a:r>
              <a:rPr b="0" lang="en-US" sz="1200" spc="-1" strike="noStrike">
                <a:solidFill>
                  <a:srgbClr val="000000"/>
                </a:solidFill>
                <a:latin typeface="+mn-lt"/>
                <a:ea typeface="+mn-ea"/>
              </a:rPr>
              <a:t> accordée aux cours, c’est-à-dire à la fois l’intérêt et l’importance accordée à leur contenu et à leur réussite, est un élément qui se révèle déterminant pour la performance (Neuville, Bourgeois &amp; Frenay, sous presse ; Wigfield &amp; Eccles, 2002).</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2000" spc="-1" strike="noStrike">
                <a:solidFill>
                  <a:srgbClr val="000000"/>
                </a:solidFill>
                <a:latin typeface="+mn-lt"/>
                <a:ea typeface="+mn-ea"/>
              </a:rPr>
              <a:t>La </a:t>
            </a:r>
            <a:r>
              <a:rPr b="1" lang="en-US" sz="2000" spc="-1" strike="noStrike">
                <a:solidFill>
                  <a:srgbClr val="000000"/>
                </a:solidFill>
                <a:latin typeface="+mn-lt"/>
                <a:ea typeface="+mn-ea"/>
              </a:rPr>
              <a:t>perception de la compétence </a:t>
            </a:r>
            <a:r>
              <a:rPr b="0" lang="en-US" sz="2000" spc="-1" strike="noStrike">
                <a:solidFill>
                  <a:srgbClr val="000000"/>
                </a:solidFill>
                <a:latin typeface="+mn-lt"/>
                <a:ea typeface="+mn-ea"/>
              </a:rPr>
              <a:t>:</a:t>
            </a:r>
            <a:endParaRPr b="0" lang="en-US" sz="2000" spc="-1" strike="noStrike">
              <a:latin typeface="Arial"/>
            </a:endParaRPr>
          </a:p>
          <a:p>
            <a:pPr>
              <a:lnSpc>
                <a:spcPct val="100000"/>
              </a:lnSpc>
            </a:pPr>
            <a:r>
              <a:rPr b="0" lang="en-US" sz="2000" spc="-1" strike="noStrike">
                <a:solidFill>
                  <a:srgbClr val="000000"/>
                </a:solidFill>
                <a:latin typeface="+mn-lt"/>
                <a:ea typeface="+mn-ea"/>
              </a:rPr>
              <a:t>Le sentiment d’efficacité personnelle est un bon prédicteur de la réussite (Dupont &amp; al. (2015).</a:t>
            </a:r>
            <a:endParaRPr b="0" lang="en-US" sz="2000" spc="-1" strike="noStrike">
              <a:latin typeface="Arial"/>
            </a:endParaRPr>
          </a:p>
          <a:p>
            <a:pPr>
              <a:lnSpc>
                <a:spcPct val="100000"/>
              </a:lnSpc>
            </a:pPr>
            <a:r>
              <a:rPr b="0" lang="en-US" sz="2000" spc="-1" strike="noStrike">
                <a:solidFill>
                  <a:srgbClr val="000000"/>
                </a:solidFill>
                <a:latin typeface="+mn-lt"/>
                <a:ea typeface="+mn-ea"/>
              </a:rPr>
              <a:t>Sentiment d’efficacité personnelle: </a:t>
            </a:r>
            <a:r>
              <a:rPr b="0" lang="en-US" sz="1200" spc="-1" strike="noStrike">
                <a:solidFill>
                  <a:srgbClr val="000000"/>
                </a:solidFill>
                <a:latin typeface="+mn-lt"/>
                <a:ea typeface="+mn-ea"/>
              </a:rPr>
              <a:t>“le jugement que porte une personne sur sa capacité d’organiser et d’utiliser les différentes activités inhérentes à la réalisation de la tâche à exécuter” (Bouffard-Bouchard et Pinard, 1988, p.411)</a:t>
            </a:r>
            <a:endParaRPr b="0" lang="en-US" sz="1200" spc="-1" strike="noStrike">
              <a:latin typeface="Arial"/>
            </a:endParaRPr>
          </a:p>
          <a:p>
            <a:pPr>
              <a:lnSpc>
                <a:spcPct val="100000"/>
              </a:lnSpc>
            </a:pPr>
            <a:r>
              <a:rPr b="0" lang="en-US" sz="2000" spc="-1" strike="noStrike">
                <a:solidFill>
                  <a:srgbClr val="000000"/>
                </a:solidFill>
                <a:latin typeface="+mn-lt"/>
                <a:ea typeface="+mn-ea"/>
              </a:rPr>
              <a:t>.</a:t>
            </a:r>
            <a:endParaRPr b="0" lang="en-US" sz="2000" spc="-1" strike="noStrike">
              <a:latin typeface="Arial"/>
            </a:endParaRPr>
          </a:p>
          <a:p>
            <a:pPr>
              <a:lnSpc>
                <a:spcPct val="100000"/>
              </a:lnSpc>
            </a:pPr>
            <a:r>
              <a:rPr b="0" lang="en-US" sz="2000" spc="-1" strike="noStrike">
                <a:solidFill>
                  <a:srgbClr val="000000"/>
                </a:solidFill>
                <a:latin typeface="+mn-lt"/>
                <a:ea typeface="+mn-ea"/>
              </a:rPr>
              <a:t>La </a:t>
            </a:r>
            <a:r>
              <a:rPr b="1" lang="en-US" sz="2000" spc="-1" strike="noStrike">
                <a:solidFill>
                  <a:srgbClr val="000000"/>
                </a:solidFill>
                <a:latin typeface="+mn-lt"/>
                <a:ea typeface="+mn-ea"/>
              </a:rPr>
              <a:t>perception de la contrôlabilité</a:t>
            </a:r>
            <a:r>
              <a:rPr b="0" lang="en-US" sz="2000" spc="-1" strike="noStrike">
                <a:solidFill>
                  <a:srgbClr val="000000"/>
                </a:solidFill>
                <a:latin typeface="+mn-lt"/>
                <a:ea typeface="+mn-ea"/>
              </a:rPr>
              <a:t>: degré d’autonomie, de liberté et résultats que l’étudiant peut raisonnablement prédire.</a:t>
            </a:r>
            <a:endParaRPr b="0" lang="en-US" sz="2000" spc="-1" strike="noStrike">
              <a:latin typeface="Arial"/>
            </a:endParaRPr>
          </a:p>
        </p:txBody>
      </p:sp>
      <p:sp>
        <p:nvSpPr>
          <p:cNvPr id="324" name="TextShape 3"/>
          <p:cNvSpPr txBox="1"/>
          <p:nvPr/>
        </p:nvSpPr>
        <p:spPr>
          <a:xfrm>
            <a:off x="3884760" y="8685360"/>
            <a:ext cx="2971440" cy="458280"/>
          </a:xfrm>
          <a:prstGeom prst="rect">
            <a:avLst/>
          </a:prstGeom>
          <a:noFill/>
          <a:ln>
            <a:noFill/>
          </a:ln>
        </p:spPr>
        <p:txBody>
          <a:bodyPr anchor="b">
            <a:noAutofit/>
          </a:bodyPr>
          <a:p>
            <a:pPr algn="r">
              <a:lnSpc>
                <a:spcPct val="100000"/>
              </a:lnSpc>
            </a:pPr>
            <a:fld id="{0305254D-29C1-4673-843B-96969B78BF0C}"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5" name="PlaceHolder 1"/>
          <p:cNvSpPr>
            <a:spLocks noGrp="1"/>
          </p:cNvSpPr>
          <p:nvPr>
            <p:ph type="sldImg"/>
          </p:nvPr>
        </p:nvSpPr>
        <p:spPr>
          <a:xfrm>
            <a:off x="685800" y="1143000"/>
            <a:ext cx="5486040" cy="3085920"/>
          </a:xfrm>
          <a:prstGeom prst="rect">
            <a:avLst/>
          </a:prstGeom>
        </p:spPr>
      </p:sp>
      <p:sp>
        <p:nvSpPr>
          <p:cNvPr id="326"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27" name="TextShape 3"/>
          <p:cNvSpPr txBox="1"/>
          <p:nvPr/>
        </p:nvSpPr>
        <p:spPr>
          <a:xfrm>
            <a:off x="3884760" y="8685360"/>
            <a:ext cx="2971440" cy="458280"/>
          </a:xfrm>
          <a:prstGeom prst="rect">
            <a:avLst/>
          </a:prstGeom>
          <a:noFill/>
          <a:ln>
            <a:noFill/>
          </a:ln>
        </p:spPr>
        <p:txBody>
          <a:bodyPr anchor="b">
            <a:noAutofit/>
          </a:bodyPr>
          <a:p>
            <a:pPr algn="r">
              <a:lnSpc>
                <a:spcPct val="100000"/>
              </a:lnSpc>
            </a:pPr>
            <a:fld id="{023D1DBD-BA7B-4EF3-A890-9FC5405360BC}"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PlaceHolder 1"/>
          <p:cNvSpPr>
            <a:spLocks noGrp="1"/>
          </p:cNvSpPr>
          <p:nvPr>
            <p:ph type="sldImg"/>
          </p:nvPr>
        </p:nvSpPr>
        <p:spPr>
          <a:xfrm>
            <a:off x="685800" y="1143000"/>
            <a:ext cx="5486040" cy="3085920"/>
          </a:xfrm>
          <a:prstGeom prst="rect">
            <a:avLst/>
          </a:prstGeom>
        </p:spPr>
      </p:sp>
      <p:sp>
        <p:nvSpPr>
          <p:cNvPr id="329"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30" name="TextShape 3"/>
          <p:cNvSpPr txBox="1"/>
          <p:nvPr/>
        </p:nvSpPr>
        <p:spPr>
          <a:xfrm>
            <a:off x="3884760" y="8685360"/>
            <a:ext cx="2971440" cy="458280"/>
          </a:xfrm>
          <a:prstGeom prst="rect">
            <a:avLst/>
          </a:prstGeom>
          <a:noFill/>
          <a:ln>
            <a:noFill/>
          </a:ln>
        </p:spPr>
        <p:txBody>
          <a:bodyPr anchor="b">
            <a:noAutofit/>
          </a:bodyPr>
          <a:p>
            <a:pPr algn="r">
              <a:lnSpc>
                <a:spcPct val="100000"/>
              </a:lnSpc>
            </a:pPr>
            <a:fld id="{4A367146-9F2F-4AD4-A6B0-EEF4FBC2689C}"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1" name="PlaceHolder 1"/>
          <p:cNvSpPr>
            <a:spLocks noGrp="1"/>
          </p:cNvSpPr>
          <p:nvPr>
            <p:ph type="sldImg"/>
          </p:nvPr>
        </p:nvSpPr>
        <p:spPr>
          <a:xfrm>
            <a:off x="685800" y="1143000"/>
            <a:ext cx="5486040" cy="3085920"/>
          </a:xfrm>
          <a:prstGeom prst="rect">
            <a:avLst/>
          </a:prstGeom>
        </p:spPr>
      </p:sp>
      <p:sp>
        <p:nvSpPr>
          <p:cNvPr id="332"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Externes : se préserver de la distraction et créer un climat émotionnel favorable</a:t>
            </a:r>
            <a:endParaRPr b="0" lang="en-US" sz="2000" spc="-1" strike="noStrike">
              <a:latin typeface="Arial"/>
            </a:endParaRPr>
          </a:p>
          <a:p>
            <a:pPr marL="216000" indent="-216000">
              <a:lnSpc>
                <a:spcPct val="100000"/>
              </a:lnSpc>
            </a:pPr>
            <a:r>
              <a:rPr b="0" lang="en-US" sz="2000" spc="-1" strike="noStrike">
                <a:latin typeface="Arial"/>
              </a:rPr>
              <a:t>Internes: résister aux distractions potentielles et aux tentations, surmonter la fatigue et l’ennui, faire face aux difficultés.</a:t>
            </a:r>
            <a:endParaRPr b="0" lang="en-US" sz="2000" spc="-1" strike="noStrike">
              <a:latin typeface="Arial"/>
            </a:endParaRPr>
          </a:p>
        </p:txBody>
      </p:sp>
      <p:sp>
        <p:nvSpPr>
          <p:cNvPr id="333" name="TextShape 3"/>
          <p:cNvSpPr txBox="1"/>
          <p:nvPr/>
        </p:nvSpPr>
        <p:spPr>
          <a:xfrm>
            <a:off x="3884760" y="8685360"/>
            <a:ext cx="2971440" cy="458280"/>
          </a:xfrm>
          <a:prstGeom prst="rect">
            <a:avLst/>
          </a:prstGeom>
          <a:noFill/>
          <a:ln>
            <a:noFill/>
          </a:ln>
        </p:spPr>
        <p:txBody>
          <a:bodyPr anchor="b">
            <a:noAutofit/>
          </a:bodyPr>
          <a:p>
            <a:pPr algn="r">
              <a:lnSpc>
                <a:spcPct val="100000"/>
              </a:lnSpc>
            </a:pPr>
            <a:fld id="{BFBD7F4F-CE52-4107-87B6-384765BADBC8}"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4" name="PlaceHolder 1"/>
          <p:cNvSpPr>
            <a:spLocks noGrp="1"/>
          </p:cNvSpPr>
          <p:nvPr>
            <p:ph type="sldImg"/>
          </p:nvPr>
        </p:nvSpPr>
        <p:spPr>
          <a:xfrm>
            <a:off x="685800" y="1143000"/>
            <a:ext cx="5486040" cy="3085920"/>
          </a:xfrm>
          <a:prstGeom prst="rect">
            <a:avLst/>
          </a:prstGeom>
        </p:spPr>
      </p:sp>
      <p:sp>
        <p:nvSpPr>
          <p:cNvPr id="335"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36" name="TextShape 3"/>
          <p:cNvSpPr txBox="1"/>
          <p:nvPr/>
        </p:nvSpPr>
        <p:spPr>
          <a:xfrm>
            <a:off x="3884760" y="8685360"/>
            <a:ext cx="2971440" cy="458280"/>
          </a:xfrm>
          <a:prstGeom prst="rect">
            <a:avLst/>
          </a:prstGeom>
          <a:noFill/>
          <a:ln>
            <a:noFill/>
          </a:ln>
        </p:spPr>
        <p:txBody>
          <a:bodyPr anchor="b">
            <a:noAutofit/>
          </a:bodyPr>
          <a:p>
            <a:pPr algn="r">
              <a:lnSpc>
                <a:spcPct val="100000"/>
              </a:lnSpc>
            </a:pPr>
            <a:fld id="{D3DD4848-063E-48CA-90A7-CE1A084D18B6}"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7" name="PlaceHolder 1"/>
          <p:cNvSpPr>
            <a:spLocks noGrp="1"/>
          </p:cNvSpPr>
          <p:nvPr>
            <p:ph type="sldImg"/>
          </p:nvPr>
        </p:nvSpPr>
        <p:spPr>
          <a:xfrm>
            <a:off x="685800" y="1143000"/>
            <a:ext cx="5486040" cy="3085920"/>
          </a:xfrm>
          <a:prstGeom prst="rect">
            <a:avLst/>
          </a:prstGeom>
        </p:spPr>
      </p:sp>
      <p:sp>
        <p:nvSpPr>
          <p:cNvPr id="338"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39" name="TextShape 3"/>
          <p:cNvSpPr txBox="1"/>
          <p:nvPr/>
        </p:nvSpPr>
        <p:spPr>
          <a:xfrm>
            <a:off x="3884760" y="8685360"/>
            <a:ext cx="2971440" cy="458280"/>
          </a:xfrm>
          <a:prstGeom prst="rect">
            <a:avLst/>
          </a:prstGeom>
          <a:noFill/>
          <a:ln>
            <a:noFill/>
          </a:ln>
        </p:spPr>
        <p:txBody>
          <a:bodyPr anchor="b">
            <a:noAutofit/>
          </a:bodyPr>
          <a:p>
            <a:pPr algn="r">
              <a:lnSpc>
                <a:spcPct val="100000"/>
              </a:lnSpc>
            </a:pPr>
            <a:fld id="{315D9AF0-899E-43EA-91C1-BC9B11AFF610}"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0" name="PlaceHolder 1"/>
          <p:cNvSpPr>
            <a:spLocks noGrp="1"/>
          </p:cNvSpPr>
          <p:nvPr>
            <p:ph type="sldImg"/>
          </p:nvPr>
        </p:nvSpPr>
        <p:spPr>
          <a:xfrm>
            <a:off x="685800" y="1143000"/>
            <a:ext cx="5486040" cy="3085920"/>
          </a:xfrm>
          <a:prstGeom prst="rect">
            <a:avLst/>
          </a:prstGeom>
        </p:spPr>
      </p:sp>
      <p:sp>
        <p:nvSpPr>
          <p:cNvPr id="341"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Ajout de Houart au triptyque de base.</a:t>
            </a:r>
            <a:endParaRPr b="0" lang="en-US" sz="2000" spc="-1" strike="noStrike">
              <a:latin typeface="Arial"/>
            </a:endParaRPr>
          </a:p>
          <a:p>
            <a:pPr marL="216000" indent="-216000">
              <a:lnSpc>
                <a:spcPct val="100000"/>
              </a:lnSpc>
            </a:pPr>
            <a:endParaRPr b="0" lang="en-US" sz="2000" spc="-1" strike="noStrike">
              <a:latin typeface="Arial"/>
            </a:endParaRPr>
          </a:p>
        </p:txBody>
      </p:sp>
      <p:sp>
        <p:nvSpPr>
          <p:cNvPr id="342" name="TextShape 3"/>
          <p:cNvSpPr txBox="1"/>
          <p:nvPr/>
        </p:nvSpPr>
        <p:spPr>
          <a:xfrm>
            <a:off x="3884760" y="8685360"/>
            <a:ext cx="2971440" cy="458280"/>
          </a:xfrm>
          <a:prstGeom prst="rect">
            <a:avLst/>
          </a:prstGeom>
          <a:noFill/>
          <a:ln>
            <a:noFill/>
          </a:ln>
        </p:spPr>
        <p:txBody>
          <a:bodyPr anchor="b">
            <a:noAutofit/>
          </a:bodyPr>
          <a:p>
            <a:pPr algn="r">
              <a:lnSpc>
                <a:spcPct val="100000"/>
              </a:lnSpc>
            </a:pPr>
            <a:fld id="{3ED178FD-8277-4810-A964-4DE1ADE6E715}"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3" name="PlaceHolder 1"/>
          <p:cNvSpPr>
            <a:spLocks noGrp="1"/>
          </p:cNvSpPr>
          <p:nvPr>
            <p:ph type="sldImg"/>
          </p:nvPr>
        </p:nvSpPr>
        <p:spPr>
          <a:xfrm>
            <a:off x="685800" y="1143000"/>
            <a:ext cx="5486040" cy="3085920"/>
          </a:xfrm>
          <a:prstGeom prst="rect">
            <a:avLst/>
          </a:prstGeom>
        </p:spPr>
      </p:sp>
      <p:sp>
        <p:nvSpPr>
          <p:cNvPr id="344"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 Pause métacognitive » = prendre du recul pour analyser ses mécanismes et ses états mentaux et mettre en place la fonction régulatrice de la métacognition (Romainville, 1993; Noël, 2016).</a:t>
            </a:r>
            <a:endParaRPr b="0" lang="en-US" sz="2000" spc="-1" strike="noStrike">
              <a:latin typeface="Arial"/>
            </a:endParaRPr>
          </a:p>
        </p:txBody>
      </p:sp>
      <p:sp>
        <p:nvSpPr>
          <p:cNvPr id="345" name="TextShape 3"/>
          <p:cNvSpPr txBox="1"/>
          <p:nvPr/>
        </p:nvSpPr>
        <p:spPr>
          <a:xfrm>
            <a:off x="3884760" y="8685360"/>
            <a:ext cx="2971440" cy="458280"/>
          </a:xfrm>
          <a:prstGeom prst="rect">
            <a:avLst/>
          </a:prstGeom>
          <a:noFill/>
          <a:ln>
            <a:noFill/>
          </a:ln>
        </p:spPr>
        <p:txBody>
          <a:bodyPr anchor="b">
            <a:noAutofit/>
          </a:bodyPr>
          <a:p>
            <a:pPr algn="r">
              <a:lnSpc>
                <a:spcPct val="100000"/>
              </a:lnSpc>
            </a:pPr>
            <a:fld id="{7BBC8BED-86BA-4990-A137-82CD79E39DDA}"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6" name="PlaceHolder 1"/>
          <p:cNvSpPr>
            <a:spLocks noGrp="1"/>
          </p:cNvSpPr>
          <p:nvPr>
            <p:ph type="sldImg"/>
          </p:nvPr>
        </p:nvSpPr>
        <p:spPr>
          <a:xfrm>
            <a:off x="685800" y="1143000"/>
            <a:ext cx="5486040" cy="3085920"/>
          </a:xfrm>
          <a:prstGeom prst="rect">
            <a:avLst/>
          </a:prstGeom>
        </p:spPr>
      </p:sp>
      <p:sp>
        <p:nvSpPr>
          <p:cNvPr id="347"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1200" spc="-1" strike="noStrike">
                <a:solidFill>
                  <a:srgbClr val="000000"/>
                </a:solidFill>
                <a:latin typeface="+mn-lt"/>
                <a:ea typeface="+mn-ea"/>
              </a:rPr>
              <a:t>Modèle dynamique: les variables favorables à un apprentissage amèneront probablement l’étudiant à atteindre le but qu’il s’est fixé et lui permettront de réaliser une bonne performance. Cette expérience influnecera alors positivement d’autres facteurs qui, à leur tour, pourraient favoriser les apprentissages futurs (Houart, 2017, p. 6).</a:t>
            </a:r>
            <a:endParaRPr b="0" lang="en-US" sz="1200" spc="-1" strike="noStrike">
              <a:latin typeface="Arial"/>
            </a:endParaRPr>
          </a:p>
        </p:txBody>
      </p:sp>
      <p:sp>
        <p:nvSpPr>
          <p:cNvPr id="348" name="TextShape 3"/>
          <p:cNvSpPr txBox="1"/>
          <p:nvPr/>
        </p:nvSpPr>
        <p:spPr>
          <a:xfrm>
            <a:off x="3884760" y="8685360"/>
            <a:ext cx="2971440" cy="458280"/>
          </a:xfrm>
          <a:prstGeom prst="rect">
            <a:avLst/>
          </a:prstGeom>
          <a:noFill/>
          <a:ln>
            <a:noFill/>
          </a:ln>
        </p:spPr>
        <p:txBody>
          <a:bodyPr anchor="b">
            <a:noAutofit/>
          </a:bodyPr>
          <a:p>
            <a:pPr algn="r">
              <a:lnSpc>
                <a:spcPct val="100000"/>
              </a:lnSpc>
            </a:pPr>
            <a:fld id="{DF985EB5-F92A-4982-87BB-04CFB610510D}"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9" name="PlaceHolder 1"/>
          <p:cNvSpPr>
            <a:spLocks noGrp="1"/>
          </p:cNvSpPr>
          <p:nvPr>
            <p:ph type="sldImg"/>
          </p:nvPr>
        </p:nvSpPr>
        <p:spPr>
          <a:xfrm>
            <a:off x="685800" y="1143000"/>
            <a:ext cx="5486040" cy="3085920"/>
          </a:xfrm>
          <a:prstGeom prst="rect">
            <a:avLst/>
          </a:prstGeom>
        </p:spPr>
      </p:sp>
      <p:sp>
        <p:nvSpPr>
          <p:cNvPr id="350" name="PlaceHolder 2"/>
          <p:cNvSpPr>
            <a:spLocks noGrp="1"/>
          </p:cNvSpPr>
          <p:nvPr>
            <p:ph type="body"/>
          </p:nvPr>
        </p:nvSpPr>
        <p:spPr>
          <a:xfrm>
            <a:off x="685800" y="4400640"/>
            <a:ext cx="5486040" cy="3600000"/>
          </a:xfrm>
          <a:prstGeom prst="rect">
            <a:avLst/>
          </a:prstGeom>
        </p:spPr>
        <p:txBody>
          <a:bodyPr>
            <a:noAutofit/>
          </a:bodyPr>
          <a:p>
            <a:pPr>
              <a:lnSpc>
                <a:spcPct val="100000"/>
              </a:lnSpc>
            </a:pPr>
            <a:r>
              <a:rPr b="0" lang="en-US" sz="2000" spc="-1" strike="noStrike">
                <a:latin typeface="Arial"/>
              </a:rPr>
              <a:t>AdAPTE : Groupe de recherche inter universitaire sur les Actions d’Accompagnement Pédagogique, leur Typologie et leur Évaluation</a:t>
            </a:r>
            <a:endParaRPr b="0" lang="en-US" sz="2000" spc="-1" strike="noStrike">
              <a:latin typeface="Arial"/>
            </a:endParaRPr>
          </a:p>
          <a:p>
            <a:pPr>
              <a:lnSpc>
                <a:spcPct val="100000"/>
              </a:lnSpc>
            </a:pPr>
            <a:r>
              <a:rPr b="0" lang="en-US" sz="2000" spc="-1" strike="noStrike">
                <a:latin typeface="Arial"/>
              </a:rPr>
              <a:t>Site : www.adapte.be</a:t>
            </a:r>
            <a:endParaRPr b="0" lang="en-US" sz="2000" spc="-1" strike="noStrike">
              <a:latin typeface="Arial"/>
            </a:endParaRPr>
          </a:p>
        </p:txBody>
      </p:sp>
      <p:sp>
        <p:nvSpPr>
          <p:cNvPr id="351" name="TextShape 3"/>
          <p:cNvSpPr txBox="1"/>
          <p:nvPr/>
        </p:nvSpPr>
        <p:spPr>
          <a:xfrm>
            <a:off x="3884760" y="8685360"/>
            <a:ext cx="2971440" cy="458280"/>
          </a:xfrm>
          <a:prstGeom prst="rect">
            <a:avLst/>
          </a:prstGeom>
          <a:noFill/>
          <a:ln>
            <a:noFill/>
          </a:ln>
        </p:spPr>
        <p:txBody>
          <a:bodyPr anchor="b">
            <a:noAutofit/>
          </a:bodyPr>
          <a:p>
            <a:pPr algn="r">
              <a:lnSpc>
                <a:spcPct val="100000"/>
              </a:lnSpc>
            </a:pPr>
            <a:fld id="{E32155DE-B1F2-4FC1-988D-615E6BEBBB9F}"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2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2" name="PlaceHolder 1"/>
          <p:cNvSpPr>
            <a:spLocks noGrp="1"/>
          </p:cNvSpPr>
          <p:nvPr>
            <p:ph type="sldImg"/>
          </p:nvPr>
        </p:nvSpPr>
        <p:spPr>
          <a:xfrm>
            <a:off x="685800" y="1143000"/>
            <a:ext cx="5486040" cy="3085920"/>
          </a:xfrm>
          <a:prstGeom prst="rect">
            <a:avLst/>
          </a:prstGeom>
        </p:spPr>
      </p:sp>
      <p:sp>
        <p:nvSpPr>
          <p:cNvPr id="353"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Les questionnaires ont été proposés dans le cadre d’un cours ciblé par rapport à une tâche d’apprentissage spécifique particulièrement importante et complexe pour la réussite du cours, compte tenu des modalités d’enseignement et d’évaluation.</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Ces tâches ne sont donc pas considérées comme des niveaux différents : pas de prédominance de l’une par rapport à l’autre, chacune est considérée ici comme un moyen (souvent complémentaire à d’autres tâches attendues) de répondre aux exigences de l’enseignant dans le cadre du cours concerné.</a:t>
            </a:r>
            <a:endParaRPr b="0" lang="en-US" sz="2000" spc="-1" strike="noStrike">
              <a:latin typeface="Arial"/>
            </a:endParaRPr>
          </a:p>
          <a:p>
            <a:pPr marL="216000" indent="-216000">
              <a:lnSpc>
                <a:spcPct val="100000"/>
              </a:lnSpc>
            </a:pPr>
            <a:endParaRPr b="0" lang="en-US" sz="2000" spc="-1" strike="noStrike">
              <a:latin typeface="Arial"/>
            </a:endParaRPr>
          </a:p>
          <a:p>
            <a:pPr marL="171360" indent="-171000">
              <a:lnSpc>
                <a:spcPct val="100000"/>
              </a:lnSpc>
              <a:buClr>
                <a:srgbClr val="000000"/>
              </a:buClr>
              <a:buFont typeface="Arial"/>
              <a:buChar char="•"/>
            </a:pPr>
            <a:r>
              <a:rPr b="0" lang="en-US" sz="2000" spc="-1" strike="noStrike">
                <a:latin typeface="Arial"/>
              </a:rPr>
              <a:t>Élaborer une </a:t>
            </a:r>
            <a:r>
              <a:rPr b="0" i="1" lang="en-US" sz="2000" spc="-1" strike="noStrike">
                <a:latin typeface="Arial"/>
              </a:rPr>
              <a:t>synthèse</a:t>
            </a:r>
            <a:r>
              <a:rPr b="0" lang="en-US" sz="2000" spc="-1" strike="noStrike">
                <a:latin typeface="Arial"/>
              </a:rPr>
              <a:t> (SYNT) personnelle, correcte et complète permet de s’approprier un contenu à partir de différents supports (prises de notes, diapositives, livre de référence, lecture imposée, polycopié…) et/ou de comprendre le cours en profondeur.</a:t>
            </a:r>
            <a:endParaRPr b="0" lang="en-US" sz="2000" spc="-1" strike="noStrike">
              <a:latin typeface="Arial"/>
            </a:endParaRPr>
          </a:p>
          <a:p>
            <a:pPr>
              <a:lnSpc>
                <a:spcPct val="100000"/>
              </a:lnSpc>
            </a:pPr>
            <a:endParaRPr b="0" lang="en-US" sz="2000" spc="-1" strike="noStrike">
              <a:latin typeface="Arial"/>
            </a:endParaRPr>
          </a:p>
          <a:p>
            <a:pPr marL="171360" indent="-171000">
              <a:lnSpc>
                <a:spcPct val="100000"/>
              </a:lnSpc>
              <a:buClr>
                <a:srgbClr val="000000"/>
              </a:buClr>
              <a:buFont typeface="Arial"/>
              <a:buChar char="•"/>
            </a:pPr>
            <a:r>
              <a:rPr b="0" lang="en-US" sz="2000" spc="-1" strike="noStrike">
                <a:latin typeface="Arial"/>
              </a:rPr>
              <a:t>Réaliser des </a:t>
            </a:r>
            <a:r>
              <a:rPr b="0" i="1" lang="en-US" sz="2000" spc="-1" strike="noStrike">
                <a:latin typeface="Arial"/>
              </a:rPr>
              <a:t>exercices</a:t>
            </a:r>
            <a:r>
              <a:rPr b="0" lang="en-US" sz="2000" spc="-1" strike="noStrike">
                <a:latin typeface="Arial"/>
              </a:rPr>
              <a:t> (EX) consiste à refaire les exercices, souvent complexes, traités au cours ou aux séances d’exercices, et à en faire d’autres mis à disposition (feuilles de séminaire, université virtuelle…) ou que les étudiants se procurent eux-mêmes (livre de référence, banques d’exercices, réseaux d’entraide…). Plutôt que l’application mécanique d’une procédure, cette tâche nécessite réellement la mobilisation de connaissances, de savoir-faire et de savoir-être.</a:t>
            </a:r>
            <a:endParaRPr b="0" lang="en-US" sz="2000" spc="-1" strike="noStrike">
              <a:latin typeface="Arial"/>
            </a:endParaRPr>
          </a:p>
          <a:p>
            <a:pPr>
              <a:lnSpc>
                <a:spcPct val="100000"/>
              </a:lnSpc>
            </a:pPr>
            <a:endParaRPr b="0" lang="en-US" sz="2000" spc="-1" strike="noStrike">
              <a:latin typeface="Arial"/>
            </a:endParaRPr>
          </a:p>
          <a:p>
            <a:pPr marL="171360" indent="-171000">
              <a:lnSpc>
                <a:spcPct val="100000"/>
              </a:lnSpc>
              <a:buClr>
                <a:srgbClr val="000000"/>
              </a:buClr>
              <a:buFont typeface="Arial"/>
              <a:buChar char="•"/>
            </a:pPr>
            <a:r>
              <a:rPr b="0" lang="en-US" sz="2000" spc="-1" strike="noStrike">
                <a:latin typeface="Arial"/>
              </a:rPr>
              <a:t>Mémoriser (MEM) signifie fixer des données du cours dans sa mémoire en vue de réussir l’examen. Cette démarche implique de répéter ou de réexpliquer à haute voix ou dans sa tête, de réécrire, de redessiner, de reschématiser, de créer des liens entre différents chapitres… La mémorisation est indissociable de phases antérieures qui consistent à traiter l’information dans le but de comprendre en profondeur (établir des liens, structurer, se poser des questions, visualiser…) pour préparer l’étape d’enregistrement de l’information. En Belgique francophone, les évaluations se font rarement à cahiers ouverts et imposent donc pour la plupart des cours un effort de mémorisation.</a:t>
            </a:r>
            <a:endParaRPr b="0" lang="en-US" sz="2000" spc="-1" strike="noStrike">
              <a:latin typeface="Arial"/>
            </a:endParaRPr>
          </a:p>
          <a:p>
            <a:pPr>
              <a:lnSpc>
                <a:spcPct val="100000"/>
              </a:lnSpc>
            </a:pPr>
            <a:endParaRPr b="0" lang="en-US" sz="2000" spc="-1" strike="noStrike">
              <a:latin typeface="Arial"/>
            </a:endParaRPr>
          </a:p>
        </p:txBody>
      </p:sp>
      <p:sp>
        <p:nvSpPr>
          <p:cNvPr id="354" name="TextShape 3"/>
          <p:cNvSpPr txBox="1"/>
          <p:nvPr/>
        </p:nvSpPr>
        <p:spPr>
          <a:xfrm>
            <a:off x="3884760" y="8685360"/>
            <a:ext cx="2971440" cy="458280"/>
          </a:xfrm>
          <a:prstGeom prst="rect">
            <a:avLst/>
          </a:prstGeom>
          <a:noFill/>
          <a:ln>
            <a:noFill/>
          </a:ln>
        </p:spPr>
        <p:txBody>
          <a:bodyPr anchor="b">
            <a:noAutofit/>
          </a:bodyPr>
          <a:p>
            <a:pPr algn="r">
              <a:lnSpc>
                <a:spcPct val="100000"/>
              </a:lnSpc>
            </a:pPr>
            <a:fld id="{E8BFE879-46E2-45E0-8014-72721CC2BC22}"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2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5" name="PlaceHolder 1"/>
          <p:cNvSpPr>
            <a:spLocks noGrp="1"/>
          </p:cNvSpPr>
          <p:nvPr>
            <p:ph type="sldImg"/>
          </p:nvPr>
        </p:nvSpPr>
        <p:spPr>
          <a:xfrm>
            <a:off x="685800" y="1143000"/>
            <a:ext cx="5486040" cy="3085920"/>
          </a:xfrm>
          <a:prstGeom prst="rect">
            <a:avLst/>
          </a:prstGeom>
        </p:spPr>
      </p:sp>
      <p:sp>
        <p:nvSpPr>
          <p:cNvPr id="356"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57" name="TextShape 3"/>
          <p:cNvSpPr txBox="1"/>
          <p:nvPr/>
        </p:nvSpPr>
        <p:spPr>
          <a:xfrm>
            <a:off x="3884760" y="8685360"/>
            <a:ext cx="2971440" cy="458280"/>
          </a:xfrm>
          <a:prstGeom prst="rect">
            <a:avLst/>
          </a:prstGeom>
          <a:noFill/>
          <a:ln>
            <a:noFill/>
          </a:ln>
        </p:spPr>
        <p:txBody>
          <a:bodyPr anchor="b">
            <a:noAutofit/>
          </a:bodyPr>
          <a:p>
            <a:pPr algn="r">
              <a:lnSpc>
                <a:spcPct val="100000"/>
              </a:lnSpc>
            </a:pPr>
            <a:fld id="{30E778EA-7FFD-4D50-8F26-13F43C7A7F93}"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8" name="PlaceHolder 1"/>
          <p:cNvSpPr>
            <a:spLocks noGrp="1"/>
          </p:cNvSpPr>
          <p:nvPr>
            <p:ph type="sldImg"/>
          </p:nvPr>
        </p:nvSpPr>
        <p:spPr>
          <a:xfrm>
            <a:off x="685800" y="1143000"/>
            <a:ext cx="5486040" cy="3085920"/>
          </a:xfrm>
          <a:prstGeom prst="rect">
            <a:avLst/>
          </a:prstGeom>
        </p:spPr>
      </p:sp>
      <p:sp>
        <p:nvSpPr>
          <p:cNvPr id="359"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Questions complémentaires exploitées dans recherche 2.</a:t>
            </a:r>
            <a:endParaRPr b="0" lang="en-US" sz="2000" spc="-1" strike="noStrike">
              <a:latin typeface="Arial"/>
            </a:endParaRPr>
          </a:p>
        </p:txBody>
      </p:sp>
      <p:sp>
        <p:nvSpPr>
          <p:cNvPr id="360" name="TextShape 3"/>
          <p:cNvSpPr txBox="1"/>
          <p:nvPr/>
        </p:nvSpPr>
        <p:spPr>
          <a:xfrm>
            <a:off x="3884760" y="8685360"/>
            <a:ext cx="2971440" cy="458280"/>
          </a:xfrm>
          <a:prstGeom prst="rect">
            <a:avLst/>
          </a:prstGeom>
          <a:noFill/>
          <a:ln>
            <a:noFill/>
          </a:ln>
        </p:spPr>
        <p:txBody>
          <a:bodyPr anchor="b">
            <a:noAutofit/>
          </a:bodyPr>
          <a:p>
            <a:pPr algn="r">
              <a:lnSpc>
                <a:spcPct val="100000"/>
              </a:lnSpc>
            </a:pPr>
            <a:fld id="{C710F121-ADF5-4488-89D0-44567E9E5663}"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2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1" name="PlaceHolder 1"/>
          <p:cNvSpPr>
            <a:spLocks noGrp="1"/>
          </p:cNvSpPr>
          <p:nvPr>
            <p:ph type="sldImg"/>
          </p:nvPr>
        </p:nvSpPr>
        <p:spPr>
          <a:xfrm>
            <a:off x="685800" y="1143000"/>
            <a:ext cx="5486040" cy="3085920"/>
          </a:xfrm>
          <a:prstGeom prst="rect">
            <a:avLst/>
          </a:prstGeom>
        </p:spPr>
      </p:sp>
      <p:sp>
        <p:nvSpPr>
          <p:cNvPr id="362"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75% des étudiants déclarent donc rencontrer des difficultés lorsqu’ils doivent réaliser une tâche de manière autonome.</a:t>
            </a:r>
            <a:endParaRPr b="0" lang="en-US" sz="2000" spc="-1" strike="noStrike">
              <a:latin typeface="Arial"/>
            </a:endParaRPr>
          </a:p>
        </p:txBody>
      </p:sp>
      <p:sp>
        <p:nvSpPr>
          <p:cNvPr id="363" name="TextShape 3"/>
          <p:cNvSpPr txBox="1"/>
          <p:nvPr/>
        </p:nvSpPr>
        <p:spPr>
          <a:xfrm>
            <a:off x="3884760" y="8685360"/>
            <a:ext cx="2971440" cy="458280"/>
          </a:xfrm>
          <a:prstGeom prst="rect">
            <a:avLst/>
          </a:prstGeom>
          <a:noFill/>
          <a:ln>
            <a:noFill/>
          </a:ln>
        </p:spPr>
        <p:txBody>
          <a:bodyPr anchor="b">
            <a:noAutofit/>
          </a:bodyPr>
          <a:p>
            <a:pPr algn="r">
              <a:lnSpc>
                <a:spcPct val="100000"/>
              </a:lnSpc>
            </a:pPr>
            <a:fld id="{5E331C4F-000C-4F7E-926F-6150460CFCB2}"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3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4" name="PlaceHolder 1"/>
          <p:cNvSpPr>
            <a:spLocks noGrp="1"/>
          </p:cNvSpPr>
          <p:nvPr>
            <p:ph type="sldImg"/>
          </p:nvPr>
        </p:nvSpPr>
        <p:spPr>
          <a:xfrm>
            <a:off x="685800" y="1143000"/>
            <a:ext cx="5486040" cy="3085920"/>
          </a:xfrm>
          <a:prstGeom prst="rect">
            <a:avLst/>
          </a:prstGeom>
        </p:spPr>
      </p:sp>
      <p:sp>
        <p:nvSpPr>
          <p:cNvPr id="365"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1" lang="en-US" sz="1200" spc="-1" strike="noStrike">
                <a:solidFill>
                  <a:srgbClr val="000000"/>
                </a:solidFill>
                <a:latin typeface="+mn-lt"/>
                <a:ea typeface="+mn-ea"/>
              </a:rPr>
              <a:t>Médiane </a:t>
            </a:r>
            <a:r>
              <a:rPr b="0" lang="en-US" sz="1200" spc="-1" strike="noStrike">
                <a:solidFill>
                  <a:srgbClr val="000000"/>
                </a:solidFill>
                <a:latin typeface="+mn-lt"/>
                <a:ea typeface="+mn-ea"/>
              </a:rPr>
              <a:t>: Valeur milieu de la distribution. Le problème avec la médiane, c’est qu’elle ignore beaucoup d’informations. Par exemple, dans cette série de cinq chiffres : 28, 29, 30, 31 et 32, 30 est la valeur médiane. Pour ces cinq autres chiffres: 28, 29, 30, 90 et 125, 30 est également la valeur médiane. Donc, la médiane ignore tout des écarts entre les valeurs d’une distribution. Pour cette raison, la moyenne lui est souvent préférée. </a:t>
            </a:r>
            <a:endParaRPr b="0" lang="en-US" sz="1200" spc="-1" strike="noStrike">
              <a:latin typeface="Arial"/>
            </a:endParaRPr>
          </a:p>
          <a:p>
            <a:pPr marL="216000" indent="-216000">
              <a:lnSpc>
                <a:spcPct val="100000"/>
              </a:lnSpc>
            </a:pPr>
            <a:endParaRPr b="0" lang="en-US" sz="1200" spc="-1" strike="noStrike">
              <a:latin typeface="Arial"/>
            </a:endParaRPr>
          </a:p>
          <a:p>
            <a:pPr marL="216000" indent="-216000">
              <a:lnSpc>
                <a:spcPct val="100000"/>
              </a:lnSpc>
            </a:pPr>
            <a:endParaRPr b="0" lang="en-US" sz="1200" spc="-1" strike="noStrike">
              <a:latin typeface="Arial"/>
            </a:endParaRPr>
          </a:p>
        </p:txBody>
      </p:sp>
      <p:sp>
        <p:nvSpPr>
          <p:cNvPr id="366" name="TextShape 3"/>
          <p:cNvSpPr txBox="1"/>
          <p:nvPr/>
        </p:nvSpPr>
        <p:spPr>
          <a:xfrm>
            <a:off x="3884760" y="8685360"/>
            <a:ext cx="2971440" cy="458280"/>
          </a:xfrm>
          <a:prstGeom prst="rect">
            <a:avLst/>
          </a:prstGeom>
          <a:noFill/>
          <a:ln>
            <a:noFill/>
          </a:ln>
        </p:spPr>
        <p:txBody>
          <a:bodyPr anchor="b">
            <a:noAutofit/>
          </a:bodyPr>
          <a:p>
            <a:pPr algn="r">
              <a:lnSpc>
                <a:spcPct val="100000"/>
              </a:lnSpc>
            </a:pPr>
            <a:fld id="{03F3105E-B0AC-4A6B-A1FE-D926F3628F0B}"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3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7" name="PlaceHolder 1"/>
          <p:cNvSpPr>
            <a:spLocks noGrp="1"/>
          </p:cNvSpPr>
          <p:nvPr>
            <p:ph type="sldImg"/>
          </p:nvPr>
        </p:nvSpPr>
        <p:spPr>
          <a:xfrm>
            <a:off x="685800" y="1143000"/>
            <a:ext cx="5486040" cy="3085920"/>
          </a:xfrm>
          <a:prstGeom prst="rect">
            <a:avLst/>
          </a:prstGeom>
        </p:spPr>
      </p:sp>
      <p:sp>
        <p:nvSpPr>
          <p:cNvPr id="368" name="PlaceHolder 2"/>
          <p:cNvSpPr>
            <a:spLocks noGrp="1"/>
          </p:cNvSpPr>
          <p:nvPr>
            <p:ph type="body"/>
          </p:nvPr>
        </p:nvSpPr>
        <p:spPr>
          <a:xfrm>
            <a:off x="685800" y="4400640"/>
            <a:ext cx="5486040" cy="3600000"/>
          </a:xfrm>
          <a:prstGeom prst="rect">
            <a:avLst/>
          </a:prstGeom>
        </p:spPr>
        <p:txBody>
          <a:bodyPr>
            <a:noAutofit/>
          </a:bodyPr>
          <a:p>
            <a:pPr>
              <a:lnSpc>
                <a:spcPct val="100000"/>
              </a:lnSpc>
            </a:pPr>
            <a:r>
              <a:rPr b="0" lang="en-US" sz="1200" spc="-1" strike="noStrike">
                <a:solidFill>
                  <a:srgbClr val="000000"/>
                </a:solidFill>
                <a:latin typeface="+mn-lt"/>
                <a:ea typeface="+mn-ea"/>
              </a:rPr>
              <a:t>Pour le </a:t>
            </a:r>
            <a:r>
              <a:rPr b="1" lang="en-US" sz="1200" spc="-1" strike="noStrike">
                <a:solidFill>
                  <a:srgbClr val="000000"/>
                </a:solidFill>
                <a:latin typeface="+mn-lt"/>
                <a:ea typeface="+mn-ea"/>
              </a:rPr>
              <a:t>cours concerné par leurs réponses</a:t>
            </a:r>
            <a:r>
              <a:rPr b="0" lang="en-US" sz="1200" spc="-1" strike="noStrike">
                <a:solidFill>
                  <a:srgbClr val="000000"/>
                </a:solidFill>
                <a:latin typeface="+mn-lt"/>
                <a:ea typeface="+mn-ea"/>
              </a:rPr>
              <a:t> à l’enquête, les étudiants du profil 1 obtiennent, avec une moyenne de 12/20, une meilleure note que les étudiants du profil 4, dont la moyenne est 7,1/20. Cette différence est significative. Les étudiants des profils 2 et 3 obtiennent en moyenne des notes intermédiaires, sans différence significative entre elles.</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000000"/>
                </a:solidFill>
                <a:latin typeface="+mn-lt"/>
                <a:ea typeface="+mn-ea"/>
              </a:rPr>
              <a:t>Les étudiants qui déclarent avoir plus de facilité à s’investir dans le travail (profil 1) obtiennent une </a:t>
            </a:r>
            <a:r>
              <a:rPr b="1" lang="en-US" sz="1200" spc="-1" strike="noStrike">
                <a:solidFill>
                  <a:srgbClr val="000000"/>
                </a:solidFill>
                <a:latin typeface="+mn-lt"/>
                <a:ea typeface="+mn-ea"/>
              </a:rPr>
              <a:t>moyenne à l’ensemble des examens présentés </a:t>
            </a:r>
            <a:r>
              <a:rPr b="0" lang="en-US" sz="1200" spc="-1" strike="noStrike">
                <a:solidFill>
                  <a:srgbClr val="000000"/>
                </a:solidFill>
                <a:latin typeface="+mn-lt"/>
                <a:ea typeface="+mn-ea"/>
              </a:rPr>
              <a:t>significativement meilleure (12,1/20) que celle des étudiants des trois autres profils.</a:t>
            </a:r>
            <a:endParaRPr b="0" lang="en-US" sz="1200" spc="-1" strike="noStrike">
              <a:latin typeface="Arial"/>
            </a:endParaRPr>
          </a:p>
          <a:p>
            <a:pPr>
              <a:lnSpc>
                <a:spcPct val="100000"/>
              </a:lnSpc>
            </a:pPr>
            <a:r>
              <a:rPr b="0" lang="en-US" sz="1200" spc="-1" strike="noStrike">
                <a:solidFill>
                  <a:srgbClr val="000000"/>
                </a:solidFill>
                <a:latin typeface="+mn-lt"/>
                <a:ea typeface="+mn-ea"/>
              </a:rPr>
              <a:t>De même, les étudiants qui disent éprouver des difficultés à se mettre au travail et à y rester (profil 4) obtiennent une moyenne à l’ensemble des examens présentés significativement inférieure (8,0/20) à celle obtenue par les étudiant</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000000"/>
                </a:solidFill>
                <a:latin typeface="+mn-lt"/>
                <a:ea typeface="+mn-ea"/>
              </a:rPr>
              <a:t>Il existe donc un lien entre le profil volitionnel annoncé par l’étudiant et sa réussite, tant pour le cours concerné par le questionnaire que pour la moyenne de l’ensemble des examens présentés. s des trois autres profils. En revanche, on ne peut pas déceler de différence significative entre les moyennes obtenues par les étudiants du profil 2 (10,0/20) et du profil 3 (9,7/20).</a:t>
            </a:r>
            <a:endParaRPr b="0" lang="en-US" sz="1200" spc="-1" strike="noStrike">
              <a:latin typeface="Arial"/>
            </a:endParaRPr>
          </a:p>
        </p:txBody>
      </p:sp>
      <p:sp>
        <p:nvSpPr>
          <p:cNvPr id="369" name="TextShape 3"/>
          <p:cNvSpPr txBox="1"/>
          <p:nvPr/>
        </p:nvSpPr>
        <p:spPr>
          <a:xfrm>
            <a:off x="3884760" y="8685360"/>
            <a:ext cx="2971440" cy="458280"/>
          </a:xfrm>
          <a:prstGeom prst="rect">
            <a:avLst/>
          </a:prstGeom>
          <a:noFill/>
          <a:ln>
            <a:noFill/>
          </a:ln>
        </p:spPr>
        <p:txBody>
          <a:bodyPr anchor="b">
            <a:noAutofit/>
          </a:bodyPr>
          <a:p>
            <a:pPr algn="r">
              <a:lnSpc>
                <a:spcPct val="100000"/>
              </a:lnSpc>
            </a:pPr>
            <a:fld id="{562A88F9-D563-45E2-A185-D6ED9B2DA5A2}"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3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0" name="PlaceHolder 1"/>
          <p:cNvSpPr>
            <a:spLocks noGrp="1"/>
          </p:cNvSpPr>
          <p:nvPr>
            <p:ph type="sldImg"/>
          </p:nvPr>
        </p:nvSpPr>
        <p:spPr>
          <a:xfrm>
            <a:off x="685800" y="1143000"/>
            <a:ext cx="5486040" cy="3085920"/>
          </a:xfrm>
          <a:prstGeom prst="rect">
            <a:avLst/>
          </a:prstGeom>
        </p:spPr>
      </p:sp>
      <p:sp>
        <p:nvSpPr>
          <p:cNvPr id="371" name="PlaceHolder 2"/>
          <p:cNvSpPr>
            <a:spLocks noGrp="1"/>
          </p:cNvSpPr>
          <p:nvPr>
            <p:ph type="body"/>
          </p:nvPr>
        </p:nvSpPr>
        <p:spPr>
          <a:xfrm>
            <a:off x="685800" y="4400640"/>
            <a:ext cx="5486040" cy="3600000"/>
          </a:xfrm>
          <a:prstGeom prst="rect">
            <a:avLst/>
          </a:prstGeom>
        </p:spPr>
        <p:txBody>
          <a:bodyPr>
            <a:noAutofit/>
          </a:bodyPr>
          <a:p>
            <a:pPr>
              <a:lnSpc>
                <a:spcPct val="100000"/>
              </a:lnSpc>
            </a:pPr>
            <a:r>
              <a:rPr b="0" lang="en-US" sz="1200" spc="-1" strike="noStrike">
                <a:solidFill>
                  <a:srgbClr val="000000"/>
                </a:solidFill>
                <a:latin typeface="+mn-lt"/>
                <a:ea typeface="+mn-ea"/>
              </a:rPr>
              <a:t>Pour estimer le nombre de stratégies mises en œuvre par un étudiant, le nombre de stratégies pour lesquelles il a répondu « fréquemment » ou « le plus souvent » a été comptabilisé.</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000000"/>
                </a:solidFill>
                <a:latin typeface="+mn-lt"/>
                <a:ea typeface="+mn-ea"/>
              </a:rPr>
              <a:t>Le graphe indique que </a:t>
            </a:r>
            <a:r>
              <a:rPr b="1" lang="en-US" sz="1200" spc="-1" strike="noStrike">
                <a:solidFill>
                  <a:srgbClr val="000000"/>
                </a:solidFill>
                <a:latin typeface="+mn-lt"/>
                <a:ea typeface="+mn-ea"/>
              </a:rPr>
              <a:t>la moitié des étudiants du profil 1 déclare utiliser plus de 29 stratégies différentes alors que pour le profil 4, le chiffre tombe à 23</a:t>
            </a:r>
            <a:r>
              <a:rPr b="0" lang="en-US" sz="1200" spc="-1" strike="noStrike">
                <a:solidFill>
                  <a:srgbClr val="000000"/>
                </a:solidFill>
                <a:latin typeface="+mn-lt"/>
                <a:ea typeface="+mn-ea"/>
              </a:rPr>
              <a:t>. De plus, le nombre total moyen de stratégies utilisées par les étudiants du profil 1 est significativement supérieur à celui des autres profils, et inversement pour les étudiants du profil 4. On ne trouve par contre pas de différence significative entre le nombre total de stratégies utilisées par les étudiants des profils 2 et 3. </a:t>
            </a:r>
            <a:r>
              <a:rPr b="1" lang="en-US" sz="1200" spc="-1" strike="noStrike">
                <a:solidFill>
                  <a:srgbClr val="000000"/>
                </a:solidFill>
                <a:latin typeface="+mn-lt"/>
                <a:ea typeface="+mn-ea"/>
              </a:rPr>
              <a:t>Les étudiants qui disent ne pas éprouver de difficulté à se mettre au travail et à s’y maintenir exploitent donc une palette plus importante de stratégies volitionnelles que les autres étudiants et en particulier que les étudiants du profil 4.</a:t>
            </a:r>
            <a:endParaRPr b="0" lang="en-US" sz="1200" spc="-1" strike="noStrike">
              <a:latin typeface="Arial"/>
            </a:endParaRPr>
          </a:p>
          <a:p>
            <a:pPr>
              <a:lnSpc>
                <a:spcPct val="100000"/>
              </a:lnSpc>
            </a:pPr>
            <a:endParaRPr b="0" lang="en-US" sz="1200" spc="-1" strike="noStrike">
              <a:latin typeface="Arial"/>
            </a:endParaRPr>
          </a:p>
        </p:txBody>
      </p:sp>
      <p:sp>
        <p:nvSpPr>
          <p:cNvPr id="372" name="TextShape 3"/>
          <p:cNvSpPr txBox="1"/>
          <p:nvPr/>
        </p:nvSpPr>
        <p:spPr>
          <a:xfrm>
            <a:off x="3884760" y="8685360"/>
            <a:ext cx="2971440" cy="458280"/>
          </a:xfrm>
          <a:prstGeom prst="rect">
            <a:avLst/>
          </a:prstGeom>
          <a:noFill/>
          <a:ln>
            <a:noFill/>
          </a:ln>
        </p:spPr>
        <p:txBody>
          <a:bodyPr anchor="b">
            <a:noAutofit/>
          </a:bodyPr>
          <a:p>
            <a:pPr algn="r">
              <a:lnSpc>
                <a:spcPct val="100000"/>
              </a:lnSpc>
            </a:pPr>
            <a:fld id="{2D86CEDA-B24F-4043-A956-13E992BB2E3D}"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3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3" name="PlaceHolder 1"/>
          <p:cNvSpPr>
            <a:spLocks noGrp="1"/>
          </p:cNvSpPr>
          <p:nvPr>
            <p:ph type="sldImg"/>
          </p:nvPr>
        </p:nvSpPr>
        <p:spPr>
          <a:xfrm>
            <a:off x="685800" y="1143000"/>
            <a:ext cx="5486040" cy="3085920"/>
          </a:xfrm>
          <a:prstGeom prst="rect">
            <a:avLst/>
          </a:prstGeom>
        </p:spPr>
      </p:sp>
      <p:sp>
        <p:nvSpPr>
          <p:cNvPr id="374" name="PlaceHolder 2"/>
          <p:cNvSpPr>
            <a:spLocks noGrp="1"/>
          </p:cNvSpPr>
          <p:nvPr>
            <p:ph type="body"/>
          </p:nvPr>
        </p:nvSpPr>
        <p:spPr>
          <a:xfrm>
            <a:off x="685800" y="4400640"/>
            <a:ext cx="5486040" cy="3600000"/>
          </a:xfrm>
          <a:prstGeom prst="rect">
            <a:avLst/>
          </a:prstGeom>
        </p:spPr>
        <p:txBody>
          <a:bodyPr>
            <a:noAutofit/>
          </a:bodyPr>
          <a:p>
            <a:pPr>
              <a:lnSpc>
                <a:spcPct val="100000"/>
              </a:lnSpc>
            </a:pPr>
            <a:r>
              <a:rPr b="0" lang="en-US" sz="1200" spc="-1" strike="noStrike">
                <a:solidFill>
                  <a:srgbClr val="000000"/>
                </a:solidFill>
                <a:latin typeface="+mn-lt"/>
                <a:ea typeface="+mn-ea"/>
              </a:rPr>
              <a:t>La comparaison des moyennes des scores obtenues stratégie par stratégie a été réalisée en groupant les étudiants par profil. Pour structurer les résultats, ils sont présentés catégorie par catégorie.</a:t>
            </a:r>
            <a:endParaRPr b="0" lang="en-US" sz="1200" spc="-1" strike="noStrike">
              <a:latin typeface="Arial"/>
            </a:endParaRPr>
          </a:p>
          <a:p>
            <a:pPr>
              <a:lnSpc>
                <a:spcPct val="100000"/>
              </a:lnSpc>
            </a:pPr>
            <a:endParaRPr b="0" lang="en-US" sz="1200" spc="-1" strike="noStrike">
              <a:latin typeface="Arial"/>
            </a:endParaRPr>
          </a:p>
        </p:txBody>
      </p:sp>
      <p:sp>
        <p:nvSpPr>
          <p:cNvPr id="375" name="TextShape 3"/>
          <p:cNvSpPr txBox="1"/>
          <p:nvPr/>
        </p:nvSpPr>
        <p:spPr>
          <a:xfrm>
            <a:off x="3884760" y="8685360"/>
            <a:ext cx="2971440" cy="458280"/>
          </a:xfrm>
          <a:prstGeom prst="rect">
            <a:avLst/>
          </a:prstGeom>
          <a:noFill/>
          <a:ln>
            <a:noFill/>
          </a:ln>
        </p:spPr>
        <p:txBody>
          <a:bodyPr anchor="b">
            <a:noAutofit/>
          </a:bodyPr>
          <a:p>
            <a:pPr algn="r">
              <a:lnSpc>
                <a:spcPct val="100000"/>
              </a:lnSpc>
            </a:pPr>
            <a:fld id="{909D7A2A-A37B-4858-8558-31299AFA7036}"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3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6" name="PlaceHolder 1"/>
          <p:cNvSpPr>
            <a:spLocks noGrp="1"/>
          </p:cNvSpPr>
          <p:nvPr>
            <p:ph type="sldImg"/>
          </p:nvPr>
        </p:nvSpPr>
        <p:spPr>
          <a:xfrm>
            <a:off x="685800" y="1143000"/>
            <a:ext cx="5486040" cy="3085920"/>
          </a:xfrm>
          <a:prstGeom prst="rect">
            <a:avLst/>
          </a:prstGeom>
        </p:spPr>
      </p:sp>
      <p:sp>
        <p:nvSpPr>
          <p:cNvPr id="377" name="PlaceHolder 2"/>
          <p:cNvSpPr>
            <a:spLocks noGrp="1"/>
          </p:cNvSpPr>
          <p:nvPr>
            <p:ph type="body"/>
          </p:nvPr>
        </p:nvSpPr>
        <p:spPr>
          <a:xfrm>
            <a:off x="685800" y="4400640"/>
            <a:ext cx="5486040" cy="3600000"/>
          </a:xfrm>
          <a:prstGeom prst="rect">
            <a:avLst/>
          </a:prstGeom>
        </p:spPr>
        <p:txBody>
          <a:bodyPr>
            <a:noAutofit/>
          </a:bodyPr>
          <a:p>
            <a:endParaRPr b="0" lang="en-US" sz="2000" spc="-1" strike="noStrike">
              <a:latin typeface="Arial"/>
            </a:endParaRPr>
          </a:p>
        </p:txBody>
      </p:sp>
      <p:sp>
        <p:nvSpPr>
          <p:cNvPr id="378" name="TextShape 3"/>
          <p:cNvSpPr txBox="1"/>
          <p:nvPr/>
        </p:nvSpPr>
        <p:spPr>
          <a:xfrm>
            <a:off x="3884760" y="8685360"/>
            <a:ext cx="2971440" cy="458280"/>
          </a:xfrm>
          <a:prstGeom prst="rect">
            <a:avLst/>
          </a:prstGeom>
          <a:noFill/>
          <a:ln>
            <a:noFill/>
          </a:ln>
        </p:spPr>
        <p:txBody>
          <a:bodyPr anchor="b">
            <a:noAutofit/>
          </a:bodyPr>
          <a:p>
            <a:pPr algn="r">
              <a:lnSpc>
                <a:spcPct val="100000"/>
              </a:lnSpc>
            </a:pPr>
            <a:fld id="{0E009C52-1765-498D-A12E-DF08681113EA}"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3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9" name="PlaceHolder 1"/>
          <p:cNvSpPr>
            <a:spLocks noGrp="1"/>
          </p:cNvSpPr>
          <p:nvPr>
            <p:ph type="sldImg"/>
          </p:nvPr>
        </p:nvSpPr>
        <p:spPr>
          <a:xfrm>
            <a:off x="685800" y="1143000"/>
            <a:ext cx="5486040" cy="308592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1200" spc="-1" strike="noStrike">
                <a:solidFill>
                  <a:srgbClr val="000000"/>
                </a:solidFill>
                <a:latin typeface="+mn-lt"/>
                <a:ea typeface="+mn-ea"/>
              </a:rPr>
              <a:t>Chaque tâche a été sélectionnée en fonction du cours sur lequel portait le questionnaire en privilégiant une tâche que les étudiants sont fortement incités à réaliser, s’ils veulent réussir le cours concerné. </a:t>
            </a:r>
            <a:endParaRPr b="0" lang="en-US" sz="1200" spc="-1" strike="noStrike">
              <a:latin typeface="Arial"/>
            </a:endParaRPr>
          </a:p>
          <a:p>
            <a:pPr marL="216000" indent="-216000">
              <a:lnSpc>
                <a:spcPct val="100000"/>
              </a:lnSpc>
            </a:pPr>
            <a:r>
              <a:rPr b="0" lang="en-US" sz="1200" spc="-1" strike="noStrike">
                <a:solidFill>
                  <a:srgbClr val="000000"/>
                </a:solidFill>
                <a:latin typeface="+mn-lt"/>
                <a:ea typeface="+mn-ea"/>
              </a:rPr>
              <a:t>Il est néanmoins possible qu’un étudiant ne se soit pas investi dans la tâche. Afin de diminuer le risque de prendre en compte des réponses données de manière générale plutôt qu’en lien avec la tâche ciblée, nous n’avons conservé pour l’analyse que les réponses des 1755 étudiants qui ont jugé la tâche importante pour le cours concerné.</a:t>
            </a:r>
            <a:r>
              <a:rPr b="0" lang="en-US" sz="2000" spc="-1" strike="noStrike">
                <a:solidFill>
                  <a:srgbClr val="000000"/>
                </a:solidFill>
                <a:latin typeface="+mn-lt"/>
                <a:ea typeface="+mn-ea"/>
              </a:rPr>
              <a:t> </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1200" spc="-1" strike="noStrike">
                <a:solidFill>
                  <a:srgbClr val="000000"/>
                </a:solidFill>
                <a:latin typeface="+mn-lt"/>
                <a:ea typeface="+mn-ea"/>
              </a:rPr>
              <a:t>L’association cours-tâche semble avoir été judicieuse vu qu’une forte majorité des étudiants ont jugé la tâche ciblée importante pour le cours ; c’est particulièrement le cas pour la réalisation d’exercices et un peu moins pour la mémorisation</a:t>
            </a:r>
            <a:r>
              <a:rPr b="0" lang="en-US" sz="2000" spc="-1" strike="noStrike">
                <a:solidFill>
                  <a:srgbClr val="000000"/>
                </a:solidFill>
                <a:latin typeface="+mn-lt"/>
                <a:ea typeface="+mn-ea"/>
              </a:rPr>
              <a:t> </a:t>
            </a:r>
            <a:endParaRPr b="0" lang="en-US" sz="2000" spc="-1" strike="noStrike">
              <a:latin typeface="Arial"/>
            </a:endParaRPr>
          </a:p>
        </p:txBody>
      </p:sp>
      <p:sp>
        <p:nvSpPr>
          <p:cNvPr id="381" name="TextShape 3"/>
          <p:cNvSpPr txBox="1"/>
          <p:nvPr/>
        </p:nvSpPr>
        <p:spPr>
          <a:xfrm>
            <a:off x="3884760" y="8685360"/>
            <a:ext cx="2971440" cy="458280"/>
          </a:xfrm>
          <a:prstGeom prst="rect">
            <a:avLst/>
          </a:prstGeom>
          <a:noFill/>
          <a:ln>
            <a:noFill/>
          </a:ln>
        </p:spPr>
        <p:txBody>
          <a:bodyPr anchor="b">
            <a:noAutofit/>
          </a:bodyPr>
          <a:p>
            <a:pPr algn="r">
              <a:lnSpc>
                <a:spcPct val="100000"/>
              </a:lnSpc>
            </a:pPr>
            <a:fld id="{69D6030C-02E9-4EB3-9439-D74C4F752F2F}"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3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2" name="PlaceHolder 1"/>
          <p:cNvSpPr>
            <a:spLocks noGrp="1"/>
          </p:cNvSpPr>
          <p:nvPr>
            <p:ph type="sldImg"/>
          </p:nvPr>
        </p:nvSpPr>
        <p:spPr>
          <a:xfrm>
            <a:off x="685800" y="1143000"/>
            <a:ext cx="5486040" cy="3085920"/>
          </a:xfrm>
          <a:prstGeom prst="rect">
            <a:avLst/>
          </a:prstGeom>
        </p:spPr>
      </p:sp>
      <p:sp>
        <p:nvSpPr>
          <p:cNvPr id="383" name="PlaceHolder 2"/>
          <p:cNvSpPr>
            <a:spLocks noGrp="1"/>
          </p:cNvSpPr>
          <p:nvPr>
            <p:ph type="body"/>
          </p:nvPr>
        </p:nvSpPr>
        <p:spPr>
          <a:xfrm>
            <a:off x="685800" y="4400640"/>
            <a:ext cx="5486040" cy="3600000"/>
          </a:xfrm>
          <a:prstGeom prst="rect">
            <a:avLst/>
          </a:prstGeom>
        </p:spPr>
        <p:txBody>
          <a:bodyPr>
            <a:noAutofit/>
          </a:bodyPr>
          <a:p>
            <a:pPr>
              <a:lnSpc>
                <a:spcPct val="100000"/>
              </a:lnSpc>
            </a:pPr>
            <a:r>
              <a:rPr b="0" lang="en-US" sz="2000" spc="-1" strike="noStrike">
                <a:latin typeface="Arial"/>
              </a:rPr>
              <a:t>…</a:t>
            </a:r>
            <a:r>
              <a:rPr b="0" lang="en-US" sz="2000" spc="-1" strike="noStrike">
                <a:latin typeface="Arial"/>
              </a:rPr>
              <a:t>. = Seuil au-delà duquel les stratégies sont très fréquemment utilisées (score global fait partie des 20% les plus élevés)</a:t>
            </a:r>
            <a:endParaRPr b="0" lang="en-US" sz="2000" spc="-1" strike="noStrike">
              <a:latin typeface="Arial"/>
            </a:endParaRPr>
          </a:p>
          <a:p>
            <a:pPr>
              <a:lnSpc>
                <a:spcPct val="100000"/>
              </a:lnSpc>
            </a:pPr>
            <a:r>
              <a:rPr b="0" lang="en-US" sz="2000" spc="-1" strike="noStrike">
                <a:latin typeface="Arial"/>
              </a:rPr>
              <a:t>- - - = Stratégie peu utilisée (score global fait partie des 20% les moins élevés)</a:t>
            </a:r>
            <a:endParaRPr b="0" lang="en-US" sz="2000" spc="-1" strike="noStrike">
              <a:latin typeface="Arial"/>
            </a:endParaRPr>
          </a:p>
          <a:p>
            <a:pPr>
              <a:lnSpc>
                <a:spcPct val="100000"/>
              </a:lnSpc>
            </a:pPr>
            <a:endParaRPr b="0" lang="en-US" sz="2000" spc="-1" strike="noStrike">
              <a:latin typeface="Arial"/>
            </a:endParaRPr>
          </a:p>
          <a:p>
            <a:pPr>
              <a:lnSpc>
                <a:spcPct val="100000"/>
              </a:lnSpc>
            </a:pPr>
            <a:r>
              <a:rPr b="0" lang="en-US" sz="2000" spc="-1" strike="noStrike">
                <a:latin typeface="Arial"/>
              </a:rPr>
              <a:t>D’après les étudiants, de nombreuses stratégies sont plus souvent utilisées lors de la réalisation d’une synthèse que lors des autres tâches. </a:t>
            </a:r>
            <a:endParaRPr b="0" lang="en-US" sz="2000" spc="-1" strike="noStrike">
              <a:latin typeface="Arial"/>
            </a:endParaRPr>
          </a:p>
          <a:p>
            <a:pPr marL="171360" indent="-171000">
              <a:lnSpc>
                <a:spcPct val="100000"/>
              </a:lnSpc>
              <a:buClr>
                <a:srgbClr val="000000"/>
              </a:buClr>
              <a:buFont typeface="StarSymbol"/>
              <a:buChar char="-"/>
            </a:pPr>
            <a:r>
              <a:rPr b="0" lang="en-US" sz="2000" spc="-1" strike="noStrike">
                <a:latin typeface="Arial"/>
              </a:rPr>
              <a:t>33 stratégies sur 45, soit 73%, obtiennent un score significativement plus élevé pour SYNT que pour EX. </a:t>
            </a:r>
            <a:endParaRPr b="0" lang="en-US" sz="2000" spc="-1" strike="noStrike">
              <a:latin typeface="Arial"/>
            </a:endParaRPr>
          </a:p>
          <a:p>
            <a:pPr marL="171360" indent="-171000">
              <a:lnSpc>
                <a:spcPct val="100000"/>
              </a:lnSpc>
              <a:buClr>
                <a:srgbClr val="000000"/>
              </a:buClr>
              <a:buFont typeface="StarSymbol"/>
              <a:buChar char="-"/>
            </a:pPr>
            <a:r>
              <a:rPr b="0" lang="en-US" sz="2000" spc="-1" strike="noStrike">
                <a:latin typeface="Arial"/>
              </a:rPr>
              <a:t>32 stratégies sont significativement plus utilisées pour SYNT que pour MEM (71%). </a:t>
            </a:r>
            <a:endParaRPr b="0" lang="en-US" sz="2000" spc="-1" strike="noStrike">
              <a:latin typeface="Arial"/>
            </a:endParaRPr>
          </a:p>
          <a:p>
            <a:pPr marL="171360" indent="-171000">
              <a:lnSpc>
                <a:spcPct val="100000"/>
              </a:lnSpc>
              <a:buClr>
                <a:srgbClr val="000000"/>
              </a:buClr>
              <a:buFont typeface="StarSymbol"/>
              <a:buChar char="-"/>
            </a:pPr>
            <a:r>
              <a:rPr b="0" lang="en-US" sz="2000" spc="-1" strike="noStrike">
                <a:latin typeface="Arial"/>
              </a:rPr>
              <a:t>Beaucoup moins de stratégies sont utilisées de manière significativement différente si on compare EX et MEM (16 stratégies). </a:t>
            </a:r>
            <a:endParaRPr b="0" lang="en-US" sz="2000" spc="-1" strike="noStrike">
              <a:latin typeface="Arial"/>
            </a:endParaRPr>
          </a:p>
          <a:p>
            <a:pPr>
              <a:lnSpc>
                <a:spcPct val="100000"/>
              </a:lnSpc>
            </a:pPr>
            <a:endParaRPr b="0" lang="en-US" sz="2000" spc="-1" strike="noStrike">
              <a:latin typeface="Arial"/>
            </a:endParaRPr>
          </a:p>
          <a:p>
            <a:pPr>
              <a:lnSpc>
                <a:spcPct val="100000"/>
              </a:lnSpc>
            </a:pPr>
            <a:r>
              <a:rPr b="1" lang="en-US" sz="2000" spc="-1" strike="noStrike">
                <a:latin typeface="Arial"/>
              </a:rPr>
              <a:t>La mise en œuvre des stratégies volitionnelles est donc influencée par la nature de la tâche ; d’après les réponses apportées par les étudiants, c’est principalement la réalisation d’une synthèse qui induit, des comportements volitionnels plus fréquents.</a:t>
            </a:r>
            <a:r>
              <a:rPr b="0" lang="en-US" sz="2000" spc="-1" strike="noStrike">
                <a:latin typeface="Arial"/>
              </a:rPr>
              <a:t> </a:t>
            </a:r>
            <a:endParaRPr b="0" lang="en-US" sz="2000" spc="-1" strike="noStrike">
              <a:latin typeface="Arial"/>
            </a:endParaRPr>
          </a:p>
          <a:p>
            <a:pPr>
              <a:lnSpc>
                <a:spcPct val="100000"/>
              </a:lnSpc>
            </a:pPr>
            <a:endParaRPr b="0" lang="en-US" sz="2000" spc="-1" strike="noStrike">
              <a:latin typeface="Arial"/>
            </a:endParaRPr>
          </a:p>
        </p:txBody>
      </p:sp>
      <p:sp>
        <p:nvSpPr>
          <p:cNvPr id="384" name="TextShape 3"/>
          <p:cNvSpPr txBox="1"/>
          <p:nvPr/>
        </p:nvSpPr>
        <p:spPr>
          <a:xfrm>
            <a:off x="3884760" y="8685360"/>
            <a:ext cx="2971440" cy="458280"/>
          </a:xfrm>
          <a:prstGeom prst="rect">
            <a:avLst/>
          </a:prstGeom>
          <a:noFill/>
          <a:ln>
            <a:noFill/>
          </a:ln>
        </p:spPr>
        <p:txBody>
          <a:bodyPr anchor="b">
            <a:noAutofit/>
          </a:bodyPr>
          <a:p>
            <a:pPr algn="r">
              <a:lnSpc>
                <a:spcPct val="100000"/>
              </a:lnSpc>
            </a:pPr>
            <a:fld id="{57D91E61-0AA0-4E21-9485-5BB466364909}"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PlaceHolder 1"/>
          <p:cNvSpPr>
            <a:spLocks noGrp="1"/>
          </p:cNvSpPr>
          <p:nvPr>
            <p:ph type="sldImg"/>
          </p:nvPr>
        </p:nvSpPr>
        <p:spPr>
          <a:xfrm>
            <a:off x="685800" y="1143000"/>
            <a:ext cx="5486040" cy="3085920"/>
          </a:xfrm>
          <a:prstGeom prst="rect">
            <a:avLst/>
          </a:prstGeom>
        </p:spPr>
      </p:sp>
      <p:sp>
        <p:nvSpPr>
          <p:cNvPr id="308"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Modèle présenté par la suite (Houart, 2017) ajoute la dimension métacognition au triptique motivation/cognition/volition.</a:t>
            </a:r>
            <a:endParaRPr b="0" lang="en-US" sz="2000" spc="-1" strike="noStrike">
              <a:latin typeface="Arial"/>
            </a:endParaRPr>
          </a:p>
        </p:txBody>
      </p:sp>
      <p:sp>
        <p:nvSpPr>
          <p:cNvPr id="309" name="TextShape 3"/>
          <p:cNvSpPr txBox="1"/>
          <p:nvPr/>
        </p:nvSpPr>
        <p:spPr>
          <a:xfrm>
            <a:off x="3884760" y="8685360"/>
            <a:ext cx="2971440" cy="458280"/>
          </a:xfrm>
          <a:prstGeom prst="rect">
            <a:avLst/>
          </a:prstGeom>
          <a:noFill/>
          <a:ln>
            <a:noFill/>
          </a:ln>
        </p:spPr>
        <p:txBody>
          <a:bodyPr anchor="b">
            <a:noAutofit/>
          </a:bodyPr>
          <a:p>
            <a:pPr algn="r">
              <a:lnSpc>
                <a:spcPct val="100000"/>
              </a:lnSpc>
            </a:pPr>
            <a:fld id="{7B09A196-38F4-4F57-9062-BACBDE35C7D6}"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4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5" name="PlaceHolder 1"/>
          <p:cNvSpPr>
            <a:spLocks noGrp="1"/>
          </p:cNvSpPr>
          <p:nvPr>
            <p:ph type="sldImg"/>
          </p:nvPr>
        </p:nvSpPr>
        <p:spPr>
          <a:xfrm>
            <a:off x="685800" y="1143000"/>
            <a:ext cx="5486040" cy="3085920"/>
          </a:xfrm>
          <a:prstGeom prst="rect">
            <a:avLst/>
          </a:prstGeom>
        </p:spPr>
      </p:sp>
      <p:sp>
        <p:nvSpPr>
          <p:cNvPr id="386"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SYNTH &gt; MEM &gt; EX</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Que se passe-t-il avec EX?</a:t>
            </a:r>
            <a:endParaRPr b="0" lang="en-US" sz="2000" spc="-1" strike="noStrike">
              <a:latin typeface="Arial"/>
            </a:endParaRPr>
          </a:p>
        </p:txBody>
      </p:sp>
      <p:sp>
        <p:nvSpPr>
          <p:cNvPr id="387" name="TextShape 3"/>
          <p:cNvSpPr txBox="1"/>
          <p:nvPr/>
        </p:nvSpPr>
        <p:spPr>
          <a:xfrm>
            <a:off x="3884760" y="8685360"/>
            <a:ext cx="2971440" cy="458280"/>
          </a:xfrm>
          <a:prstGeom prst="rect">
            <a:avLst/>
          </a:prstGeom>
          <a:noFill/>
          <a:ln>
            <a:noFill/>
          </a:ln>
        </p:spPr>
        <p:txBody>
          <a:bodyPr anchor="b">
            <a:noAutofit/>
          </a:bodyPr>
          <a:p>
            <a:pPr algn="r">
              <a:lnSpc>
                <a:spcPct val="100000"/>
              </a:lnSpc>
            </a:pPr>
            <a:fld id="{3A8C7A54-3316-469A-A775-DC290BA1BA28}"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4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8" name="PlaceHolder 1"/>
          <p:cNvSpPr>
            <a:spLocks noGrp="1"/>
          </p:cNvSpPr>
          <p:nvPr>
            <p:ph type="sldImg"/>
          </p:nvPr>
        </p:nvSpPr>
        <p:spPr>
          <a:xfrm>
            <a:off x="685800" y="1143000"/>
            <a:ext cx="5486040" cy="3085920"/>
          </a:xfrm>
          <a:prstGeom prst="rect">
            <a:avLst/>
          </a:prstGeom>
        </p:spPr>
      </p:sp>
      <p:sp>
        <p:nvSpPr>
          <p:cNvPr id="389"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Quel que soit le profil, les étudiants se sentent moins compétents lorsqu'ils doivent réaliser des exercices que lorsqu'ils doivent synthétiser ou mémoriser un cours.</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 : Sont-ils vraiment moins compétents? Lien avec les résultats?</a:t>
            </a:r>
            <a:endParaRPr b="0" lang="en-US" sz="2000" spc="-1" strike="noStrike">
              <a:latin typeface="Arial"/>
            </a:endParaRPr>
          </a:p>
        </p:txBody>
      </p:sp>
      <p:sp>
        <p:nvSpPr>
          <p:cNvPr id="390" name="TextShape 3"/>
          <p:cNvSpPr txBox="1"/>
          <p:nvPr/>
        </p:nvSpPr>
        <p:spPr>
          <a:xfrm>
            <a:off x="3884760" y="8685360"/>
            <a:ext cx="2971440" cy="458280"/>
          </a:xfrm>
          <a:prstGeom prst="rect">
            <a:avLst/>
          </a:prstGeom>
          <a:noFill/>
          <a:ln>
            <a:noFill/>
          </a:ln>
        </p:spPr>
        <p:txBody>
          <a:bodyPr anchor="b">
            <a:noAutofit/>
          </a:bodyPr>
          <a:p>
            <a:pPr algn="r">
              <a:lnSpc>
                <a:spcPct val="100000"/>
              </a:lnSpc>
            </a:pPr>
            <a:fld id="{EBF7D81A-9838-4005-A88A-251AC43AA3BA}" type="slidenum">
              <a:rPr b="0" lang="en-US" sz="1200" spc="-1" strike="noStrike">
                <a:solidFill>
                  <a:srgbClr val="000000"/>
                </a:solidFill>
                <a:latin typeface="+mn-lt"/>
                <a:ea typeface="+mn-ea"/>
              </a:rPr>
              <a:t>&lt;number&gt;</a:t>
            </a:fld>
            <a:endParaRPr b="0" lang="en-US" sz="1200" spc="-1" strike="noStrike">
              <a:latin typeface="Times New Roman"/>
            </a:endParaRPr>
          </a:p>
        </p:txBody>
      </p:sp>
    </p:spTree>
  </p:cSld>
</p:notes>
</file>

<file path=ppt/notesSlides/notesSlide4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1" name="PlaceHolder 1"/>
          <p:cNvSpPr>
            <a:spLocks noGrp="1"/>
          </p:cNvSpPr>
          <p:nvPr>
            <p:ph type="sldImg"/>
          </p:nvPr>
        </p:nvSpPr>
        <p:spPr>
          <a:xfrm>
            <a:off x="685800" y="1143000"/>
            <a:ext cx="5486040" cy="3085920"/>
          </a:xfrm>
          <a:prstGeom prst="rect">
            <a:avLst/>
          </a:prstGeom>
        </p:spPr>
      </p:sp>
      <p:sp>
        <p:nvSpPr>
          <p:cNvPr id="392" name="PlaceHolder 2"/>
          <p:cNvSpPr>
            <a:spLocks noGrp="1"/>
          </p:cNvSpPr>
          <p:nvPr>
            <p:ph type="body"/>
          </p:nvPr>
        </p:nvSpPr>
        <p:spPr>
          <a:xfrm>
            <a:off x="685800" y="4400640"/>
            <a:ext cx="5486040" cy="3600000"/>
          </a:xfrm>
          <a:prstGeom prst="rect">
            <a:avLst/>
          </a:prstGeom>
        </p:spPr>
        <p:txBody>
          <a:bodyPr>
            <a:noAutofit/>
          </a:bodyPr>
          <a:p>
            <a:pPr>
              <a:lnSpc>
                <a:spcPct val="100000"/>
              </a:lnSpc>
            </a:pPr>
            <a:r>
              <a:rPr b="0" lang="en-US" sz="1200" spc="-1" strike="noStrike">
                <a:solidFill>
                  <a:srgbClr val="000000"/>
                </a:solidFill>
                <a:latin typeface="+mn-lt"/>
                <a:ea typeface="+mn-ea"/>
              </a:rPr>
              <a:t>Pourtant, aucune différence significative n’est détectée selon les tâches entre les moyennes obtenues lors de la première session d’examens par les étudiants d’un même profil. </a:t>
            </a:r>
            <a:endParaRPr b="0" lang="en-US" sz="1200" spc="-1" strike="noStrike">
              <a:latin typeface="Arial"/>
            </a:endParaRPr>
          </a:p>
          <a:p>
            <a:pPr>
              <a:lnSpc>
                <a:spcPct val="100000"/>
              </a:lnSpc>
            </a:pPr>
            <a:r>
              <a:rPr b="0" lang="en-US" sz="1200" spc="-1" strike="noStrike">
                <a:solidFill>
                  <a:srgbClr val="000000"/>
                </a:solidFill>
                <a:latin typeface="+mn-lt"/>
                <a:ea typeface="+mn-ea"/>
              </a:rPr>
              <a:t>Les groupes d’étudiants questionnés pour les différentes tâches sont donc bien similaires quant à leur réussite académique ; aucun biais dans l’échantillonnage n’est observé.</a:t>
            </a:r>
            <a:endParaRPr b="0" lang="en-US" sz="1200" spc="-1" strike="noStrike">
              <a:latin typeface="Arial"/>
            </a:endParaRPr>
          </a:p>
          <a:p>
            <a:pPr>
              <a:lnSpc>
                <a:spcPct val="100000"/>
              </a:lnSpc>
            </a:pPr>
            <a:endParaRPr b="0" lang="en-US" sz="1200" spc="-1" strike="noStrike">
              <a:latin typeface="Arial"/>
            </a:endParaRPr>
          </a:p>
        </p:txBody>
      </p:sp>
      <p:sp>
        <p:nvSpPr>
          <p:cNvPr id="393" name="TextShape 3"/>
          <p:cNvSpPr txBox="1"/>
          <p:nvPr/>
        </p:nvSpPr>
        <p:spPr>
          <a:xfrm>
            <a:off x="3884760" y="8685360"/>
            <a:ext cx="2971440" cy="458280"/>
          </a:xfrm>
          <a:prstGeom prst="rect">
            <a:avLst/>
          </a:prstGeom>
          <a:noFill/>
          <a:ln>
            <a:noFill/>
          </a:ln>
        </p:spPr>
        <p:txBody>
          <a:bodyPr anchor="b">
            <a:noAutofit/>
          </a:bodyPr>
          <a:p>
            <a:pPr algn="r">
              <a:lnSpc>
                <a:spcPct val="100000"/>
              </a:lnSpc>
            </a:pPr>
            <a:fld id="{3A7A5514-6CEB-4683-BBEB-4DC9B05E3D5F}" type="slidenum">
              <a:rPr b="0" lang="en-US" sz="1200" spc="-1" strike="noStrike">
                <a:solidFill>
                  <a:srgbClr val="000000"/>
                </a:solidFill>
                <a:latin typeface="+mn-lt"/>
                <a:ea typeface="+mn-ea"/>
              </a:rPr>
              <a:t>&lt;number&gt;</a:t>
            </a:fld>
            <a:endParaRPr b="0" lang="en-US" sz="1200" spc="-1" strike="noStrike">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0" name="PlaceHolder 1"/>
          <p:cNvSpPr>
            <a:spLocks noGrp="1"/>
          </p:cNvSpPr>
          <p:nvPr>
            <p:ph type="sldImg"/>
          </p:nvPr>
        </p:nvSpPr>
        <p:spPr>
          <a:xfrm>
            <a:off x="685800" y="1143000"/>
            <a:ext cx="5486040" cy="3085920"/>
          </a:xfrm>
          <a:prstGeom prst="rect">
            <a:avLst/>
          </a:prstGeom>
        </p:spPr>
      </p:sp>
      <p:sp>
        <p:nvSpPr>
          <p:cNvPr id="311"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Houart, M. (2017). L’apprentissage auto-régulé: quand la métacognition orchestre motivation, volition et cognition. </a:t>
            </a:r>
            <a:r>
              <a:rPr b="0" i="1" lang="en-US" sz="2000" spc="-1" strike="noStrike">
                <a:latin typeface="Arial"/>
              </a:rPr>
              <a:t>Revue internationale de l’enseignement supérieur, 33</a:t>
            </a:r>
            <a:r>
              <a:rPr b="0" lang="en-US" sz="2000" spc="-1" strike="noStrike">
                <a:latin typeface="Arial"/>
              </a:rPr>
              <a:t>(2). En ligne : </a:t>
            </a:r>
            <a:r>
              <a:rPr b="0" lang="en-US" sz="1200" spc="-1" strike="noStrike">
                <a:solidFill>
                  <a:srgbClr val="000000"/>
                </a:solidFill>
                <a:latin typeface="+mn-lt"/>
                <a:ea typeface="+mn-ea"/>
              </a:rPr>
              <a:t>http://journals.openedition.org/ripes/1246</a:t>
            </a:r>
            <a:endParaRPr b="0" lang="en-US" sz="1200" spc="-1" strike="noStrike">
              <a:latin typeface="Arial"/>
            </a:endParaRPr>
          </a:p>
          <a:p>
            <a:pPr marL="216000" indent="-216000">
              <a:lnSpc>
                <a:spcPct val="100000"/>
              </a:lnSpc>
            </a:pPr>
            <a:endParaRPr b="0" lang="en-US" sz="1200" spc="-1" strike="noStrike">
              <a:latin typeface="Arial"/>
            </a:endParaRPr>
          </a:p>
          <a:p>
            <a:pPr marL="216000" indent="-216000">
              <a:lnSpc>
                <a:spcPct val="100000"/>
              </a:lnSpc>
            </a:pPr>
            <a:r>
              <a:rPr b="0" lang="en-US" sz="1200" spc="-1" strike="noStrike">
                <a:solidFill>
                  <a:srgbClr val="000000"/>
                </a:solidFill>
                <a:latin typeface="+mn-lt"/>
                <a:ea typeface="+mn-ea"/>
              </a:rPr>
              <a:t>Particularité de ce modèle: avoir été conçu pour mettre l’accent sur des variables de l’apprentissage sur lesquelles les acteurs de l’enseignement ont le pouvoir d’agir : l’enrichissement des connaissances métacognitives, le développement de stratégies métacognitives, volitionnelles et cognitives, la prise en compte des expériences métacognitives et des croyances motivationnelles.</a:t>
            </a:r>
            <a:endParaRPr b="0" lang="en-US" sz="1200" spc="-1" strike="noStrike">
              <a:latin typeface="Arial"/>
            </a:endParaRPr>
          </a:p>
          <a:p>
            <a:pPr marL="216000" indent="-216000">
              <a:lnSpc>
                <a:spcPct val="100000"/>
              </a:lnSpc>
            </a:pPr>
            <a:endParaRPr b="0" lang="en-US" sz="1200" spc="-1" strike="noStrike">
              <a:latin typeface="Arial"/>
            </a:endParaRPr>
          </a:p>
          <a:p>
            <a:pPr marL="216000" indent="-216000">
              <a:lnSpc>
                <a:spcPct val="100000"/>
              </a:lnSpc>
            </a:pPr>
            <a:r>
              <a:rPr b="0" lang="en-US" sz="1200" spc="-1" strike="noStrike">
                <a:solidFill>
                  <a:srgbClr val="000000"/>
                </a:solidFill>
                <a:latin typeface="+mn-lt"/>
                <a:ea typeface="+mn-ea"/>
              </a:rPr>
              <a:t>Processus tjs mobilisé par un individu dans une situation d’apprentissage elle-même intégrée à un contexte social, historique et culturel donné et à ce que les personnes elles-mêmes apportent dans cette situation. Eléments du contexte et de l’individu mutuellement interdépendants et tjs présents (Cartier et Mottier Lopez, 2017).</a:t>
            </a:r>
            <a:endParaRPr b="0" lang="en-US" sz="1200" spc="-1" strike="noStrike">
              <a:latin typeface="Arial"/>
            </a:endParaRPr>
          </a:p>
        </p:txBody>
      </p:sp>
      <p:sp>
        <p:nvSpPr>
          <p:cNvPr id="312" name="TextShape 3"/>
          <p:cNvSpPr txBox="1"/>
          <p:nvPr/>
        </p:nvSpPr>
        <p:spPr>
          <a:xfrm>
            <a:off x="3884760" y="8685360"/>
            <a:ext cx="2971440" cy="458280"/>
          </a:xfrm>
          <a:prstGeom prst="rect">
            <a:avLst/>
          </a:prstGeom>
          <a:noFill/>
          <a:ln>
            <a:noFill/>
          </a:ln>
        </p:spPr>
        <p:txBody>
          <a:bodyPr anchor="b">
            <a:noAutofit/>
          </a:bodyPr>
          <a:p>
            <a:pPr algn="r">
              <a:lnSpc>
                <a:spcPct val="100000"/>
              </a:lnSpc>
            </a:pPr>
            <a:fld id="{B40A436B-34C0-406A-93EB-3FB255BAFC92}"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PlaceHolder 1"/>
          <p:cNvSpPr>
            <a:spLocks noGrp="1"/>
          </p:cNvSpPr>
          <p:nvPr>
            <p:ph type="sldImg"/>
          </p:nvPr>
        </p:nvSpPr>
        <p:spPr>
          <a:xfrm>
            <a:off x="685800" y="1143000"/>
            <a:ext cx="5486040" cy="3085920"/>
          </a:xfrm>
          <a:prstGeom prst="rect">
            <a:avLst/>
          </a:prstGeom>
        </p:spPr>
      </p:sp>
      <p:sp>
        <p:nvSpPr>
          <p:cNvPr id="314" name="PlaceHolder 2"/>
          <p:cNvSpPr>
            <a:spLocks noGrp="1"/>
          </p:cNvSpPr>
          <p:nvPr>
            <p:ph type="body"/>
          </p:nvPr>
        </p:nvSpPr>
        <p:spPr>
          <a:xfrm>
            <a:off x="685800" y="4400640"/>
            <a:ext cx="5486040" cy="3600000"/>
          </a:xfrm>
          <a:prstGeom prst="rect">
            <a:avLst/>
          </a:prstGeom>
        </p:spPr>
        <p:txBody>
          <a:bodyPr>
            <a:noAutofit/>
          </a:bodyPr>
          <a:p>
            <a:pPr marL="216000" indent="-216000">
              <a:lnSpc>
                <a:spcPct val="100000"/>
              </a:lnSpc>
            </a:pPr>
            <a:r>
              <a:rPr b="0" lang="en-US" sz="2000" spc="-1" strike="noStrike">
                <a:latin typeface="Arial"/>
              </a:rPr>
              <a:t>Les croyances motivationnelles soutiennent et dirigent le comportement et sont liées aux conséquences de l’action.</a:t>
            </a:r>
            <a:endParaRPr b="0" lang="en-US" sz="2000" spc="-1" strike="noStrike">
              <a:latin typeface="Arial"/>
            </a:endParaRPr>
          </a:p>
          <a:p>
            <a:pPr marL="216000" indent="-216000">
              <a:lnSpc>
                <a:spcPct val="100000"/>
              </a:lnSpc>
            </a:pPr>
            <a:endParaRPr b="0" lang="en-US" sz="2000" spc="-1" strike="noStrike">
              <a:latin typeface="Arial"/>
            </a:endParaRPr>
          </a:p>
          <a:p>
            <a:pPr marL="216000" indent="-216000">
              <a:lnSpc>
                <a:spcPct val="100000"/>
              </a:lnSpc>
            </a:pPr>
            <a:r>
              <a:rPr b="0" lang="en-US" sz="2000" spc="-1" strike="noStrike">
                <a:latin typeface="Arial"/>
              </a:rPr>
              <a:t>Galand &amp; al. (2005, p. 7):</a:t>
            </a:r>
            <a:endParaRPr b="0" lang="en-US" sz="2000" spc="-1" strike="noStrike">
              <a:latin typeface="Arial"/>
            </a:endParaRPr>
          </a:p>
          <a:p>
            <a:pPr marL="171360" indent="-171000">
              <a:lnSpc>
                <a:spcPct val="100000"/>
              </a:lnSpc>
              <a:buClr>
                <a:srgbClr val="000000"/>
              </a:buClr>
              <a:buFont typeface="Arial"/>
              <a:buChar char="•"/>
            </a:pPr>
            <a:r>
              <a:rPr b="0" lang="en-US" sz="2000" spc="-1" strike="noStrike">
                <a:latin typeface="Arial"/>
              </a:rPr>
              <a:t>Plus un étudiant croit en ses capacités à réussir et plus il se fixe des objectifs élevés, plus il a de chances de réussir </a:t>
            </a:r>
            <a:r>
              <a:rPr b="0" lang="en-US" sz="1200" spc="-1" strike="noStrike">
                <a:solidFill>
                  <a:srgbClr val="000000"/>
                </a:solidFill>
                <a:latin typeface="+mn-lt"/>
                <a:ea typeface="+mn-ea"/>
              </a:rPr>
              <a:t> (Chemers, Hu &amp; Garcia, 2001 ; Multon, Brown &amp; Lent, 1991 ; Torres &amp; Solberg, 2001)</a:t>
            </a:r>
            <a:endParaRPr b="0" lang="en-US" sz="1200" spc="-1" strike="noStrike">
              <a:latin typeface="Arial"/>
            </a:endParaRPr>
          </a:p>
          <a:p>
            <a:pPr marL="171360" indent="-171000">
              <a:lnSpc>
                <a:spcPct val="100000"/>
              </a:lnSpc>
              <a:buClr>
                <a:srgbClr val="000000"/>
              </a:buClr>
              <a:buFont typeface="Arial"/>
              <a:buChar char="•"/>
            </a:pPr>
            <a:r>
              <a:rPr b="0" lang="en-US" sz="1200" spc="-1" strike="noStrike">
                <a:solidFill>
                  <a:srgbClr val="000000"/>
                </a:solidFill>
                <a:latin typeface="+mn-lt"/>
                <a:ea typeface="+mn-ea"/>
              </a:rPr>
              <a:t>La valeur accordée aux cours, c’est-à-dire à la fois l’intérêt et l’importance accordée à leur contenu et à leur réussite, est un autre élément qui se révèle déterminant pour la performance (Neuville, Bourgeois &amp; Frenay, sous presse ; Wigfield &amp; Eccles, 2002).</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2000" spc="-1" strike="noStrike">
                <a:solidFill>
                  <a:srgbClr val="000000"/>
                </a:solidFill>
                <a:latin typeface="+mn-lt"/>
                <a:ea typeface="+mn-ea"/>
              </a:rPr>
              <a:t>Dupont &amp; al. (2015):</a:t>
            </a:r>
            <a:endParaRPr b="0" lang="en-US" sz="2000" spc="-1" strike="noStrike">
              <a:latin typeface="Arial"/>
            </a:endParaRPr>
          </a:p>
          <a:p>
            <a:pPr>
              <a:lnSpc>
                <a:spcPct val="100000"/>
              </a:lnSpc>
            </a:pPr>
            <a:r>
              <a:rPr b="0" lang="en-US" sz="2000" spc="-1" strike="noStrike">
                <a:solidFill>
                  <a:srgbClr val="000000"/>
                </a:solidFill>
                <a:latin typeface="+mn-lt"/>
                <a:ea typeface="+mn-ea"/>
              </a:rPr>
              <a:t>Le sentiment d’efficacité personnelle est un bon prédicteur de la réussite.</a:t>
            </a:r>
            <a:endParaRPr b="0" lang="en-US" sz="2000" spc="-1" strike="noStrike">
              <a:latin typeface="Arial"/>
            </a:endParaRPr>
          </a:p>
          <a:p>
            <a:pPr>
              <a:lnSpc>
                <a:spcPct val="100000"/>
              </a:lnSpc>
            </a:pPr>
            <a:r>
              <a:rPr b="0" lang="en-US" sz="2000" spc="-1" strike="noStrike">
                <a:solidFill>
                  <a:srgbClr val="000000"/>
                </a:solidFill>
                <a:latin typeface="+mn-lt"/>
                <a:ea typeface="+mn-ea"/>
              </a:rPr>
              <a:t>Sentiment d’efficacité personnelle: </a:t>
            </a:r>
            <a:r>
              <a:rPr b="0" lang="en-US" sz="1200" spc="-1" strike="noStrike">
                <a:solidFill>
                  <a:srgbClr val="000000"/>
                </a:solidFill>
                <a:latin typeface="+mn-lt"/>
                <a:ea typeface="+mn-ea"/>
              </a:rPr>
              <a:t>“le jugement que porte une personne sur sa capacité d’organiser et d’utiliser les différentes activités inhérentes à la réalisation de la tâche à exécuter” (Bouffard-Bouchard et Pinard, 1988, p.411)</a:t>
            </a:r>
            <a:endParaRPr b="0" lang="en-US" sz="1200" spc="-1" strike="noStrike">
              <a:latin typeface="Arial"/>
            </a:endParaRPr>
          </a:p>
          <a:p>
            <a:pPr>
              <a:lnSpc>
                <a:spcPct val="100000"/>
              </a:lnSpc>
            </a:pPr>
            <a:endParaRPr b="0" lang="en-US" sz="1200" spc="-1" strike="noStrike">
              <a:latin typeface="Arial"/>
            </a:endParaRPr>
          </a:p>
        </p:txBody>
      </p:sp>
      <p:sp>
        <p:nvSpPr>
          <p:cNvPr id="315" name="TextShape 3"/>
          <p:cNvSpPr txBox="1"/>
          <p:nvPr/>
        </p:nvSpPr>
        <p:spPr>
          <a:xfrm>
            <a:off x="3884760" y="8685360"/>
            <a:ext cx="2971440" cy="458280"/>
          </a:xfrm>
          <a:prstGeom prst="rect">
            <a:avLst/>
          </a:prstGeom>
          <a:noFill/>
          <a:ln>
            <a:noFill/>
          </a:ln>
        </p:spPr>
        <p:txBody>
          <a:bodyPr anchor="b">
            <a:noAutofit/>
          </a:bodyPr>
          <a:p>
            <a:pPr algn="r">
              <a:lnSpc>
                <a:spcPct val="100000"/>
              </a:lnSpc>
            </a:pPr>
            <a:fld id="{DBDE00E7-F17C-45FB-B7D6-9B751AB2491B}"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PlaceHolder 1"/>
          <p:cNvSpPr>
            <a:spLocks noGrp="1"/>
          </p:cNvSpPr>
          <p:nvPr>
            <p:ph type="sldImg"/>
          </p:nvPr>
        </p:nvSpPr>
        <p:spPr>
          <a:xfrm>
            <a:off x="685800" y="1143000"/>
            <a:ext cx="5486040" cy="3085920"/>
          </a:xfrm>
          <a:prstGeom prst="rect">
            <a:avLst/>
          </a:prstGeom>
        </p:spPr>
      </p:sp>
      <p:sp>
        <p:nvSpPr>
          <p:cNvPr id="317" name="PlaceHolder 2"/>
          <p:cNvSpPr>
            <a:spLocks noGrp="1"/>
          </p:cNvSpPr>
          <p:nvPr>
            <p:ph type="body"/>
          </p:nvPr>
        </p:nvSpPr>
        <p:spPr>
          <a:xfrm>
            <a:off x="685800" y="4400640"/>
            <a:ext cx="5486040" cy="3600000"/>
          </a:xfrm>
          <a:prstGeom prst="rect">
            <a:avLst/>
          </a:prstGeom>
        </p:spPr>
        <p:txBody>
          <a:bodyPr>
            <a:noAutofit/>
          </a:bodyPr>
          <a:p>
            <a:pPr>
              <a:lnSpc>
                <a:spcPct val="100000"/>
              </a:lnSpc>
            </a:pPr>
            <a:r>
              <a:rPr b="0" lang="en-US" sz="1200" spc="-1" strike="noStrike">
                <a:solidFill>
                  <a:srgbClr val="000000"/>
                </a:solidFill>
                <a:latin typeface="+mn-lt"/>
                <a:ea typeface="+mn-ea"/>
              </a:rPr>
              <a:t>Issues de la théorie de l’autodétermination (Decy et Ryan, 2000), la motivation intrinsèque fait référence à des individus qui s’engagent dans des activités parce qu’ils sont intéressés par celles-ci. Elle se distingue de la motivation extrinsèque où les individus s’engagent dans les activités pour des raisons instrumentales (Eccles et Wigfield, 2002; Dupont </a:t>
            </a:r>
            <a:r>
              <a:rPr b="0" i="1" lang="en-US" sz="1200" spc="-1" strike="noStrike">
                <a:solidFill>
                  <a:srgbClr val="000000"/>
                </a:solidFill>
                <a:latin typeface="+mn-lt"/>
                <a:ea typeface="+mn-ea"/>
              </a:rPr>
              <a:t>et al.</a:t>
            </a:r>
            <a:r>
              <a:rPr b="0" lang="en-US" sz="1200" spc="-1" strike="noStrike">
                <a:solidFill>
                  <a:srgbClr val="000000"/>
                </a:solidFill>
                <a:latin typeface="+mn-lt"/>
                <a:ea typeface="+mn-ea"/>
              </a:rPr>
              <a:t>, 2015).</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2000" spc="-1" strike="noStrike">
                <a:solidFill>
                  <a:srgbClr val="000000"/>
                </a:solidFill>
                <a:latin typeface="+mn-lt"/>
                <a:ea typeface="+mn-ea"/>
              </a:rPr>
              <a:t>La motivation intrinsèque se nourrit des besoins, de l’intérêt et des envies de la personne elle-même.</a:t>
            </a:r>
            <a:endParaRPr b="0" lang="en-US" sz="2000" spc="-1" strike="noStrike">
              <a:latin typeface="Arial"/>
            </a:endParaRPr>
          </a:p>
          <a:p>
            <a:pPr>
              <a:lnSpc>
                <a:spcPct val="100000"/>
              </a:lnSpc>
            </a:pPr>
            <a:r>
              <a:rPr b="0" lang="en-US" sz="2000" spc="-1" strike="noStrike">
                <a:solidFill>
                  <a:srgbClr val="000000"/>
                </a:solidFill>
                <a:latin typeface="+mn-lt"/>
                <a:ea typeface="+mn-ea"/>
              </a:rPr>
              <a:t>La motivation extrinsèque est liée à l’environnement de la personne, à la manière dont il agit sur la personne, l’influence: la récompense, la punition, la valorisation sociale…</a:t>
            </a:r>
            <a:endParaRPr b="0" lang="en-US" sz="2000" spc="-1" strike="noStrike">
              <a:latin typeface="Arial"/>
            </a:endParaRPr>
          </a:p>
          <a:p>
            <a:pPr>
              <a:lnSpc>
                <a:spcPct val="100000"/>
              </a:lnSpc>
            </a:pPr>
            <a:endParaRPr b="0" lang="en-US" sz="2000" spc="-1" strike="noStrike">
              <a:latin typeface="Arial"/>
            </a:endParaRPr>
          </a:p>
          <a:p>
            <a:pPr>
              <a:lnSpc>
                <a:spcPct val="100000"/>
              </a:lnSpc>
            </a:pPr>
            <a:r>
              <a:rPr b="0" lang="en-US" sz="2000" spc="-1" strike="noStrike">
                <a:solidFill>
                  <a:srgbClr val="000000"/>
                </a:solidFill>
                <a:latin typeface="+mn-lt"/>
                <a:ea typeface="+mn-ea"/>
              </a:rPr>
              <a:t>Dupont &amp; al. (2015):</a:t>
            </a:r>
            <a:endParaRPr b="0" lang="en-US" sz="2000" spc="-1" strike="noStrike">
              <a:latin typeface="Arial"/>
            </a:endParaRPr>
          </a:p>
          <a:p>
            <a:pPr>
              <a:lnSpc>
                <a:spcPct val="100000"/>
              </a:lnSpc>
            </a:pPr>
            <a:r>
              <a:rPr b="0" lang="en-US" sz="2000" spc="-1" strike="noStrike">
                <a:solidFill>
                  <a:srgbClr val="000000"/>
                </a:solidFill>
                <a:latin typeface="+mn-lt"/>
                <a:ea typeface="+mn-ea"/>
              </a:rPr>
              <a:t>La motivation intrinsèque est un bon prédicteur de la réussite.</a:t>
            </a:r>
            <a:endParaRPr b="0" lang="en-US" sz="2000" spc="-1" strike="noStrike">
              <a:latin typeface="Arial"/>
            </a:endParaRPr>
          </a:p>
          <a:p>
            <a:pPr>
              <a:lnSpc>
                <a:spcPct val="100000"/>
              </a:lnSpc>
            </a:pPr>
            <a:endParaRPr b="0" lang="en-US" sz="2000" spc="-1" strike="noStrike">
              <a:latin typeface="Arial"/>
            </a:endParaRPr>
          </a:p>
        </p:txBody>
      </p:sp>
      <p:sp>
        <p:nvSpPr>
          <p:cNvPr id="318" name="TextShape 3"/>
          <p:cNvSpPr txBox="1"/>
          <p:nvPr/>
        </p:nvSpPr>
        <p:spPr>
          <a:xfrm>
            <a:off x="3884760" y="8685360"/>
            <a:ext cx="2971440" cy="458280"/>
          </a:xfrm>
          <a:prstGeom prst="rect">
            <a:avLst/>
          </a:prstGeom>
          <a:noFill/>
          <a:ln>
            <a:noFill/>
          </a:ln>
        </p:spPr>
        <p:txBody>
          <a:bodyPr anchor="b">
            <a:noAutofit/>
          </a:bodyPr>
          <a:p>
            <a:pPr algn="r">
              <a:lnSpc>
                <a:spcPct val="100000"/>
              </a:lnSpc>
            </a:pPr>
            <a:fld id="{FC030CE2-BCF9-4E5D-9D09-7C3F52AE20FD}" type="slidenum">
              <a:rPr b="0" lang="en-US" sz="1200" spc="-1" strike="noStrike">
                <a:solidFill>
                  <a:srgbClr val="000000"/>
                </a:solidFill>
                <a:latin typeface="+mn-lt"/>
                <a:ea typeface="+mn-ea"/>
              </a:rPr>
              <a:t>45</a:t>
            </a:fld>
            <a:endParaRPr b="0" lang="en-US"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27" name="PlaceHolder 2"/>
          <p:cNvSpPr>
            <a:spLocks noGrp="1"/>
          </p:cNvSpPr>
          <p:nvPr>
            <p:ph type="body"/>
          </p:nvPr>
        </p:nvSpPr>
        <p:spPr>
          <a:xfrm>
            <a:off x="838080" y="1825560"/>
            <a:ext cx="1051524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28" name="PlaceHolder 3"/>
          <p:cNvSpPr>
            <a:spLocks noGrp="1"/>
          </p:cNvSpPr>
          <p:nvPr>
            <p:ph type="body"/>
          </p:nvPr>
        </p:nvSpPr>
        <p:spPr>
          <a:xfrm>
            <a:off x="838080" y="4098240"/>
            <a:ext cx="1051524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30" name="PlaceHolder 2"/>
          <p:cNvSpPr>
            <a:spLocks noGrp="1"/>
          </p:cNvSpPr>
          <p:nvPr>
            <p:ph type="body"/>
          </p:nvPr>
        </p:nvSpPr>
        <p:spPr>
          <a:xfrm>
            <a:off x="83808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31" name="PlaceHolder 3"/>
          <p:cNvSpPr>
            <a:spLocks noGrp="1"/>
          </p:cNvSpPr>
          <p:nvPr>
            <p:ph type="body"/>
          </p:nvPr>
        </p:nvSpPr>
        <p:spPr>
          <a:xfrm>
            <a:off x="622620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32" name="PlaceHolder 4"/>
          <p:cNvSpPr>
            <a:spLocks noGrp="1"/>
          </p:cNvSpPr>
          <p:nvPr>
            <p:ph type="body"/>
          </p:nvPr>
        </p:nvSpPr>
        <p:spPr>
          <a:xfrm>
            <a:off x="83808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33" name="PlaceHolder 5"/>
          <p:cNvSpPr>
            <a:spLocks noGrp="1"/>
          </p:cNvSpPr>
          <p:nvPr>
            <p:ph type="body"/>
          </p:nvPr>
        </p:nvSpPr>
        <p:spPr>
          <a:xfrm>
            <a:off x="622620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35" name="PlaceHolder 2"/>
          <p:cNvSpPr>
            <a:spLocks noGrp="1"/>
          </p:cNvSpPr>
          <p:nvPr>
            <p:ph type="body"/>
          </p:nvPr>
        </p:nvSpPr>
        <p:spPr>
          <a:xfrm>
            <a:off x="838080" y="182556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36" name="PlaceHolder 3"/>
          <p:cNvSpPr>
            <a:spLocks noGrp="1"/>
          </p:cNvSpPr>
          <p:nvPr>
            <p:ph type="body"/>
          </p:nvPr>
        </p:nvSpPr>
        <p:spPr>
          <a:xfrm>
            <a:off x="4393440" y="182556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37" name="PlaceHolder 4"/>
          <p:cNvSpPr>
            <a:spLocks noGrp="1"/>
          </p:cNvSpPr>
          <p:nvPr>
            <p:ph type="body"/>
          </p:nvPr>
        </p:nvSpPr>
        <p:spPr>
          <a:xfrm>
            <a:off x="7949160" y="182556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38" name="PlaceHolder 5"/>
          <p:cNvSpPr>
            <a:spLocks noGrp="1"/>
          </p:cNvSpPr>
          <p:nvPr>
            <p:ph type="body"/>
          </p:nvPr>
        </p:nvSpPr>
        <p:spPr>
          <a:xfrm>
            <a:off x="838080" y="409824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39" name="PlaceHolder 6"/>
          <p:cNvSpPr>
            <a:spLocks noGrp="1"/>
          </p:cNvSpPr>
          <p:nvPr>
            <p:ph type="body"/>
          </p:nvPr>
        </p:nvSpPr>
        <p:spPr>
          <a:xfrm>
            <a:off x="4393440" y="409824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40" name="PlaceHolder 7"/>
          <p:cNvSpPr>
            <a:spLocks noGrp="1"/>
          </p:cNvSpPr>
          <p:nvPr>
            <p:ph type="body"/>
          </p:nvPr>
        </p:nvSpPr>
        <p:spPr>
          <a:xfrm>
            <a:off x="7949160" y="409824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49" name="PlaceHolder 2"/>
          <p:cNvSpPr>
            <a:spLocks noGrp="1"/>
          </p:cNvSpPr>
          <p:nvPr>
            <p:ph type="body"/>
          </p:nvPr>
        </p:nvSpPr>
        <p:spPr>
          <a:xfrm>
            <a:off x="838080" y="1825560"/>
            <a:ext cx="10515240" cy="435096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51" name="PlaceHolder 2"/>
          <p:cNvSpPr>
            <a:spLocks noGrp="1"/>
          </p:cNvSpPr>
          <p:nvPr>
            <p:ph type="body"/>
          </p:nvPr>
        </p:nvSpPr>
        <p:spPr>
          <a:xfrm>
            <a:off x="83808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
        <p:nvSpPr>
          <p:cNvPr id="52" name="PlaceHolder 3"/>
          <p:cNvSpPr>
            <a:spLocks noGrp="1"/>
          </p:cNvSpPr>
          <p:nvPr>
            <p:ph type="body"/>
          </p:nvPr>
        </p:nvSpPr>
        <p:spPr>
          <a:xfrm>
            <a:off x="622620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56" name="PlaceHolder 2"/>
          <p:cNvSpPr>
            <a:spLocks noGrp="1"/>
          </p:cNvSpPr>
          <p:nvPr>
            <p:ph type="body"/>
          </p:nvPr>
        </p:nvSpPr>
        <p:spPr>
          <a:xfrm>
            <a:off x="83808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57" name="PlaceHolder 3"/>
          <p:cNvSpPr>
            <a:spLocks noGrp="1"/>
          </p:cNvSpPr>
          <p:nvPr>
            <p:ph type="body"/>
          </p:nvPr>
        </p:nvSpPr>
        <p:spPr>
          <a:xfrm>
            <a:off x="622620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
        <p:nvSpPr>
          <p:cNvPr id="58" name="PlaceHolder 4"/>
          <p:cNvSpPr>
            <a:spLocks noGrp="1"/>
          </p:cNvSpPr>
          <p:nvPr>
            <p:ph type="body"/>
          </p:nvPr>
        </p:nvSpPr>
        <p:spPr>
          <a:xfrm>
            <a:off x="83808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60" name="PlaceHolder 2"/>
          <p:cNvSpPr>
            <a:spLocks noGrp="1"/>
          </p:cNvSpPr>
          <p:nvPr>
            <p:ph type="body"/>
          </p:nvPr>
        </p:nvSpPr>
        <p:spPr>
          <a:xfrm>
            <a:off x="83808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
        <p:nvSpPr>
          <p:cNvPr id="61" name="PlaceHolder 3"/>
          <p:cNvSpPr>
            <a:spLocks noGrp="1"/>
          </p:cNvSpPr>
          <p:nvPr>
            <p:ph type="body"/>
          </p:nvPr>
        </p:nvSpPr>
        <p:spPr>
          <a:xfrm>
            <a:off x="622620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62" name="PlaceHolder 4"/>
          <p:cNvSpPr>
            <a:spLocks noGrp="1"/>
          </p:cNvSpPr>
          <p:nvPr>
            <p:ph type="body"/>
          </p:nvPr>
        </p:nvSpPr>
        <p:spPr>
          <a:xfrm>
            <a:off x="622620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64" name="PlaceHolder 2"/>
          <p:cNvSpPr>
            <a:spLocks noGrp="1"/>
          </p:cNvSpPr>
          <p:nvPr>
            <p:ph type="body"/>
          </p:nvPr>
        </p:nvSpPr>
        <p:spPr>
          <a:xfrm>
            <a:off x="83808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65" name="PlaceHolder 3"/>
          <p:cNvSpPr>
            <a:spLocks noGrp="1"/>
          </p:cNvSpPr>
          <p:nvPr>
            <p:ph type="body"/>
          </p:nvPr>
        </p:nvSpPr>
        <p:spPr>
          <a:xfrm>
            <a:off x="622620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66" name="PlaceHolder 4"/>
          <p:cNvSpPr>
            <a:spLocks noGrp="1"/>
          </p:cNvSpPr>
          <p:nvPr>
            <p:ph type="body"/>
          </p:nvPr>
        </p:nvSpPr>
        <p:spPr>
          <a:xfrm>
            <a:off x="838080" y="4098240"/>
            <a:ext cx="1051524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68" name="PlaceHolder 2"/>
          <p:cNvSpPr>
            <a:spLocks noGrp="1"/>
          </p:cNvSpPr>
          <p:nvPr>
            <p:ph type="body"/>
          </p:nvPr>
        </p:nvSpPr>
        <p:spPr>
          <a:xfrm>
            <a:off x="838080" y="1825560"/>
            <a:ext cx="1051524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69" name="PlaceHolder 3"/>
          <p:cNvSpPr>
            <a:spLocks noGrp="1"/>
          </p:cNvSpPr>
          <p:nvPr>
            <p:ph type="body"/>
          </p:nvPr>
        </p:nvSpPr>
        <p:spPr>
          <a:xfrm>
            <a:off x="838080" y="4098240"/>
            <a:ext cx="1051524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71" name="PlaceHolder 2"/>
          <p:cNvSpPr>
            <a:spLocks noGrp="1"/>
          </p:cNvSpPr>
          <p:nvPr>
            <p:ph type="body"/>
          </p:nvPr>
        </p:nvSpPr>
        <p:spPr>
          <a:xfrm>
            <a:off x="83808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72" name="PlaceHolder 3"/>
          <p:cNvSpPr>
            <a:spLocks noGrp="1"/>
          </p:cNvSpPr>
          <p:nvPr>
            <p:ph type="body"/>
          </p:nvPr>
        </p:nvSpPr>
        <p:spPr>
          <a:xfrm>
            <a:off x="622620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73" name="PlaceHolder 4"/>
          <p:cNvSpPr>
            <a:spLocks noGrp="1"/>
          </p:cNvSpPr>
          <p:nvPr>
            <p:ph type="body"/>
          </p:nvPr>
        </p:nvSpPr>
        <p:spPr>
          <a:xfrm>
            <a:off x="83808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74" name="PlaceHolder 5"/>
          <p:cNvSpPr>
            <a:spLocks noGrp="1"/>
          </p:cNvSpPr>
          <p:nvPr>
            <p:ph type="body"/>
          </p:nvPr>
        </p:nvSpPr>
        <p:spPr>
          <a:xfrm>
            <a:off x="622620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76" name="PlaceHolder 2"/>
          <p:cNvSpPr>
            <a:spLocks noGrp="1"/>
          </p:cNvSpPr>
          <p:nvPr>
            <p:ph type="body"/>
          </p:nvPr>
        </p:nvSpPr>
        <p:spPr>
          <a:xfrm>
            <a:off x="838080" y="182556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77" name="PlaceHolder 3"/>
          <p:cNvSpPr>
            <a:spLocks noGrp="1"/>
          </p:cNvSpPr>
          <p:nvPr>
            <p:ph type="body"/>
          </p:nvPr>
        </p:nvSpPr>
        <p:spPr>
          <a:xfrm>
            <a:off x="4393440" y="182556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78" name="PlaceHolder 4"/>
          <p:cNvSpPr>
            <a:spLocks noGrp="1"/>
          </p:cNvSpPr>
          <p:nvPr>
            <p:ph type="body"/>
          </p:nvPr>
        </p:nvSpPr>
        <p:spPr>
          <a:xfrm>
            <a:off x="7949160" y="182556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79" name="PlaceHolder 5"/>
          <p:cNvSpPr>
            <a:spLocks noGrp="1"/>
          </p:cNvSpPr>
          <p:nvPr>
            <p:ph type="body"/>
          </p:nvPr>
        </p:nvSpPr>
        <p:spPr>
          <a:xfrm>
            <a:off x="838080" y="409824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80" name="PlaceHolder 6"/>
          <p:cNvSpPr>
            <a:spLocks noGrp="1"/>
          </p:cNvSpPr>
          <p:nvPr>
            <p:ph type="body"/>
          </p:nvPr>
        </p:nvSpPr>
        <p:spPr>
          <a:xfrm>
            <a:off x="4393440" y="409824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81" name="PlaceHolder 7"/>
          <p:cNvSpPr>
            <a:spLocks noGrp="1"/>
          </p:cNvSpPr>
          <p:nvPr>
            <p:ph type="body"/>
          </p:nvPr>
        </p:nvSpPr>
        <p:spPr>
          <a:xfrm>
            <a:off x="7949160" y="409824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91" name="PlaceHolder 2"/>
          <p:cNvSpPr>
            <a:spLocks noGrp="1"/>
          </p:cNvSpPr>
          <p:nvPr>
            <p:ph type="subTitle"/>
          </p:nvPr>
        </p:nvSpPr>
        <p:spPr>
          <a:xfrm>
            <a:off x="838080" y="1825560"/>
            <a:ext cx="10515240" cy="435096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93" name="PlaceHolder 2"/>
          <p:cNvSpPr>
            <a:spLocks noGrp="1"/>
          </p:cNvSpPr>
          <p:nvPr>
            <p:ph type="body"/>
          </p:nvPr>
        </p:nvSpPr>
        <p:spPr>
          <a:xfrm>
            <a:off x="838080" y="1825560"/>
            <a:ext cx="10515240" cy="435096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95" name="PlaceHolder 2"/>
          <p:cNvSpPr>
            <a:spLocks noGrp="1"/>
          </p:cNvSpPr>
          <p:nvPr>
            <p:ph type="body"/>
          </p:nvPr>
        </p:nvSpPr>
        <p:spPr>
          <a:xfrm>
            <a:off x="83808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
        <p:nvSpPr>
          <p:cNvPr id="96" name="PlaceHolder 3"/>
          <p:cNvSpPr>
            <a:spLocks noGrp="1"/>
          </p:cNvSpPr>
          <p:nvPr>
            <p:ph type="body"/>
          </p:nvPr>
        </p:nvSpPr>
        <p:spPr>
          <a:xfrm>
            <a:off x="622620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7"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8" name="PlaceHolder 2"/>
          <p:cNvSpPr>
            <a:spLocks noGrp="1"/>
          </p:cNvSpPr>
          <p:nvPr>
            <p:ph type="body"/>
          </p:nvPr>
        </p:nvSpPr>
        <p:spPr>
          <a:xfrm>
            <a:off x="838080" y="1825560"/>
            <a:ext cx="10515240" cy="435096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8" name="PlaceHolder 1"/>
          <p:cNvSpPr>
            <a:spLocks noGrp="1"/>
          </p:cNvSpPr>
          <p:nvPr>
            <p:ph type="subTitle"/>
          </p:nvPr>
        </p:nvSpPr>
        <p:spPr>
          <a:xfrm>
            <a:off x="838080" y="365040"/>
            <a:ext cx="10515240" cy="61441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100" name="PlaceHolder 2"/>
          <p:cNvSpPr>
            <a:spLocks noGrp="1"/>
          </p:cNvSpPr>
          <p:nvPr>
            <p:ph type="body"/>
          </p:nvPr>
        </p:nvSpPr>
        <p:spPr>
          <a:xfrm>
            <a:off x="83808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01" name="PlaceHolder 3"/>
          <p:cNvSpPr>
            <a:spLocks noGrp="1"/>
          </p:cNvSpPr>
          <p:nvPr>
            <p:ph type="body"/>
          </p:nvPr>
        </p:nvSpPr>
        <p:spPr>
          <a:xfrm>
            <a:off x="622620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
        <p:nvSpPr>
          <p:cNvPr id="102" name="PlaceHolder 4"/>
          <p:cNvSpPr>
            <a:spLocks noGrp="1"/>
          </p:cNvSpPr>
          <p:nvPr>
            <p:ph type="body"/>
          </p:nvPr>
        </p:nvSpPr>
        <p:spPr>
          <a:xfrm>
            <a:off x="83808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104" name="PlaceHolder 2"/>
          <p:cNvSpPr>
            <a:spLocks noGrp="1"/>
          </p:cNvSpPr>
          <p:nvPr>
            <p:ph type="body"/>
          </p:nvPr>
        </p:nvSpPr>
        <p:spPr>
          <a:xfrm>
            <a:off x="83808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
        <p:nvSpPr>
          <p:cNvPr id="105" name="PlaceHolder 3"/>
          <p:cNvSpPr>
            <a:spLocks noGrp="1"/>
          </p:cNvSpPr>
          <p:nvPr>
            <p:ph type="body"/>
          </p:nvPr>
        </p:nvSpPr>
        <p:spPr>
          <a:xfrm>
            <a:off x="622620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06" name="PlaceHolder 4"/>
          <p:cNvSpPr>
            <a:spLocks noGrp="1"/>
          </p:cNvSpPr>
          <p:nvPr>
            <p:ph type="body"/>
          </p:nvPr>
        </p:nvSpPr>
        <p:spPr>
          <a:xfrm>
            <a:off x="622620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108" name="PlaceHolder 2"/>
          <p:cNvSpPr>
            <a:spLocks noGrp="1"/>
          </p:cNvSpPr>
          <p:nvPr>
            <p:ph type="body"/>
          </p:nvPr>
        </p:nvSpPr>
        <p:spPr>
          <a:xfrm>
            <a:off x="83808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09" name="PlaceHolder 3"/>
          <p:cNvSpPr>
            <a:spLocks noGrp="1"/>
          </p:cNvSpPr>
          <p:nvPr>
            <p:ph type="body"/>
          </p:nvPr>
        </p:nvSpPr>
        <p:spPr>
          <a:xfrm>
            <a:off x="622620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10" name="PlaceHolder 4"/>
          <p:cNvSpPr>
            <a:spLocks noGrp="1"/>
          </p:cNvSpPr>
          <p:nvPr>
            <p:ph type="body"/>
          </p:nvPr>
        </p:nvSpPr>
        <p:spPr>
          <a:xfrm>
            <a:off x="838080" y="4098240"/>
            <a:ext cx="1051524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112" name="PlaceHolder 2"/>
          <p:cNvSpPr>
            <a:spLocks noGrp="1"/>
          </p:cNvSpPr>
          <p:nvPr>
            <p:ph type="body"/>
          </p:nvPr>
        </p:nvSpPr>
        <p:spPr>
          <a:xfrm>
            <a:off x="838080" y="1825560"/>
            <a:ext cx="1051524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13" name="PlaceHolder 3"/>
          <p:cNvSpPr>
            <a:spLocks noGrp="1"/>
          </p:cNvSpPr>
          <p:nvPr>
            <p:ph type="body"/>
          </p:nvPr>
        </p:nvSpPr>
        <p:spPr>
          <a:xfrm>
            <a:off x="838080" y="4098240"/>
            <a:ext cx="1051524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115" name="PlaceHolder 2"/>
          <p:cNvSpPr>
            <a:spLocks noGrp="1"/>
          </p:cNvSpPr>
          <p:nvPr>
            <p:ph type="body"/>
          </p:nvPr>
        </p:nvSpPr>
        <p:spPr>
          <a:xfrm>
            <a:off x="83808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16" name="PlaceHolder 3"/>
          <p:cNvSpPr>
            <a:spLocks noGrp="1"/>
          </p:cNvSpPr>
          <p:nvPr>
            <p:ph type="body"/>
          </p:nvPr>
        </p:nvSpPr>
        <p:spPr>
          <a:xfrm>
            <a:off x="622620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17" name="PlaceHolder 4"/>
          <p:cNvSpPr>
            <a:spLocks noGrp="1"/>
          </p:cNvSpPr>
          <p:nvPr>
            <p:ph type="body"/>
          </p:nvPr>
        </p:nvSpPr>
        <p:spPr>
          <a:xfrm>
            <a:off x="83808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18" name="PlaceHolder 5"/>
          <p:cNvSpPr>
            <a:spLocks noGrp="1"/>
          </p:cNvSpPr>
          <p:nvPr>
            <p:ph type="body"/>
          </p:nvPr>
        </p:nvSpPr>
        <p:spPr>
          <a:xfrm>
            <a:off x="622620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120" name="PlaceHolder 2"/>
          <p:cNvSpPr>
            <a:spLocks noGrp="1"/>
          </p:cNvSpPr>
          <p:nvPr>
            <p:ph type="body"/>
          </p:nvPr>
        </p:nvSpPr>
        <p:spPr>
          <a:xfrm>
            <a:off x="838080" y="182556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21" name="PlaceHolder 3"/>
          <p:cNvSpPr>
            <a:spLocks noGrp="1"/>
          </p:cNvSpPr>
          <p:nvPr>
            <p:ph type="body"/>
          </p:nvPr>
        </p:nvSpPr>
        <p:spPr>
          <a:xfrm>
            <a:off x="4393440" y="182556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22" name="PlaceHolder 4"/>
          <p:cNvSpPr>
            <a:spLocks noGrp="1"/>
          </p:cNvSpPr>
          <p:nvPr>
            <p:ph type="body"/>
          </p:nvPr>
        </p:nvSpPr>
        <p:spPr>
          <a:xfrm>
            <a:off x="7949160" y="182556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23" name="PlaceHolder 5"/>
          <p:cNvSpPr>
            <a:spLocks noGrp="1"/>
          </p:cNvSpPr>
          <p:nvPr>
            <p:ph type="body"/>
          </p:nvPr>
        </p:nvSpPr>
        <p:spPr>
          <a:xfrm>
            <a:off x="838080" y="409824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24" name="PlaceHolder 6"/>
          <p:cNvSpPr>
            <a:spLocks noGrp="1"/>
          </p:cNvSpPr>
          <p:nvPr>
            <p:ph type="body"/>
          </p:nvPr>
        </p:nvSpPr>
        <p:spPr>
          <a:xfrm>
            <a:off x="4393440" y="409824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25" name="PlaceHolder 7"/>
          <p:cNvSpPr>
            <a:spLocks noGrp="1"/>
          </p:cNvSpPr>
          <p:nvPr>
            <p:ph type="body"/>
          </p:nvPr>
        </p:nvSpPr>
        <p:spPr>
          <a:xfrm>
            <a:off x="7949160" y="4098240"/>
            <a:ext cx="338580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10" name="PlaceHolder 2"/>
          <p:cNvSpPr>
            <a:spLocks noGrp="1"/>
          </p:cNvSpPr>
          <p:nvPr>
            <p:ph type="body"/>
          </p:nvPr>
        </p:nvSpPr>
        <p:spPr>
          <a:xfrm>
            <a:off x="83808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
        <p:nvSpPr>
          <p:cNvPr id="11" name="PlaceHolder 3"/>
          <p:cNvSpPr>
            <a:spLocks noGrp="1"/>
          </p:cNvSpPr>
          <p:nvPr>
            <p:ph type="body"/>
          </p:nvPr>
        </p:nvSpPr>
        <p:spPr>
          <a:xfrm>
            <a:off x="622620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15" name="PlaceHolder 2"/>
          <p:cNvSpPr>
            <a:spLocks noGrp="1"/>
          </p:cNvSpPr>
          <p:nvPr>
            <p:ph type="body"/>
          </p:nvPr>
        </p:nvSpPr>
        <p:spPr>
          <a:xfrm>
            <a:off x="83808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16" name="PlaceHolder 3"/>
          <p:cNvSpPr>
            <a:spLocks noGrp="1"/>
          </p:cNvSpPr>
          <p:nvPr>
            <p:ph type="body"/>
          </p:nvPr>
        </p:nvSpPr>
        <p:spPr>
          <a:xfrm>
            <a:off x="622620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
        <p:nvSpPr>
          <p:cNvPr id="17" name="PlaceHolder 4"/>
          <p:cNvSpPr>
            <a:spLocks noGrp="1"/>
          </p:cNvSpPr>
          <p:nvPr>
            <p:ph type="body"/>
          </p:nvPr>
        </p:nvSpPr>
        <p:spPr>
          <a:xfrm>
            <a:off x="83808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19" name="PlaceHolder 2"/>
          <p:cNvSpPr>
            <a:spLocks noGrp="1"/>
          </p:cNvSpPr>
          <p:nvPr>
            <p:ph type="body"/>
          </p:nvPr>
        </p:nvSpPr>
        <p:spPr>
          <a:xfrm>
            <a:off x="838080" y="1825560"/>
            <a:ext cx="5131080" cy="4350960"/>
          </a:xfrm>
          <a:prstGeom prst="rect">
            <a:avLst/>
          </a:prstGeom>
        </p:spPr>
        <p:txBody>
          <a:bodyPr lIns="0" rIns="0" tIns="0" bIns="0">
            <a:normAutofit/>
          </a:bodyPr>
          <a:p>
            <a:endParaRPr b="0" lang="fr-FR" sz="2800" spc="-1" strike="noStrike">
              <a:solidFill>
                <a:srgbClr val="000000"/>
              </a:solidFill>
              <a:latin typeface="Calibri"/>
            </a:endParaRPr>
          </a:p>
        </p:txBody>
      </p:sp>
      <p:sp>
        <p:nvSpPr>
          <p:cNvPr id="20" name="PlaceHolder 3"/>
          <p:cNvSpPr>
            <a:spLocks noGrp="1"/>
          </p:cNvSpPr>
          <p:nvPr>
            <p:ph type="body"/>
          </p:nvPr>
        </p:nvSpPr>
        <p:spPr>
          <a:xfrm>
            <a:off x="622620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21" name="PlaceHolder 4"/>
          <p:cNvSpPr>
            <a:spLocks noGrp="1"/>
          </p:cNvSpPr>
          <p:nvPr>
            <p:ph type="body"/>
          </p:nvPr>
        </p:nvSpPr>
        <p:spPr>
          <a:xfrm>
            <a:off x="6226200" y="409824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p:spPr>
        <p:txBody>
          <a:bodyPr lIns="0" rIns="0" tIns="0" bIns="0" anchor="ctr">
            <a:noAutofit/>
          </a:bodyPr>
          <a:p>
            <a:endParaRPr b="0" lang="fr-FR" sz="1800" spc="-1" strike="noStrike">
              <a:solidFill>
                <a:srgbClr val="000000"/>
              </a:solidFill>
              <a:latin typeface="Calibri"/>
            </a:endParaRPr>
          </a:p>
        </p:txBody>
      </p:sp>
      <p:sp>
        <p:nvSpPr>
          <p:cNvPr id="23" name="PlaceHolder 2"/>
          <p:cNvSpPr>
            <a:spLocks noGrp="1"/>
          </p:cNvSpPr>
          <p:nvPr>
            <p:ph type="body"/>
          </p:nvPr>
        </p:nvSpPr>
        <p:spPr>
          <a:xfrm>
            <a:off x="83808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24" name="PlaceHolder 3"/>
          <p:cNvSpPr>
            <a:spLocks noGrp="1"/>
          </p:cNvSpPr>
          <p:nvPr>
            <p:ph type="body"/>
          </p:nvPr>
        </p:nvSpPr>
        <p:spPr>
          <a:xfrm>
            <a:off x="6226200" y="1825560"/>
            <a:ext cx="5131080" cy="2075040"/>
          </a:xfrm>
          <a:prstGeom prst="rect">
            <a:avLst/>
          </a:prstGeom>
        </p:spPr>
        <p:txBody>
          <a:bodyPr lIns="0" rIns="0" tIns="0" bIns="0">
            <a:normAutofit/>
          </a:bodyPr>
          <a:p>
            <a:endParaRPr b="0" lang="fr-FR" sz="2800" spc="-1" strike="noStrike">
              <a:solidFill>
                <a:srgbClr val="000000"/>
              </a:solidFill>
              <a:latin typeface="Calibri"/>
            </a:endParaRPr>
          </a:p>
        </p:txBody>
      </p:sp>
      <p:sp>
        <p:nvSpPr>
          <p:cNvPr id="25" name="PlaceHolder 4"/>
          <p:cNvSpPr>
            <a:spLocks noGrp="1"/>
          </p:cNvSpPr>
          <p:nvPr>
            <p:ph type="body"/>
          </p:nvPr>
        </p:nvSpPr>
        <p:spPr>
          <a:xfrm>
            <a:off x="838080" y="4098240"/>
            <a:ext cx="10515240" cy="2075040"/>
          </a:xfrm>
          <a:prstGeom prst="rect">
            <a:avLst/>
          </a:prstGeom>
        </p:spPr>
        <p:txBody>
          <a:bodyPr lIns="0" rIns="0" tIns="0" bIns="0">
            <a:normAutofit/>
          </a:bodyPr>
          <a:p>
            <a:endParaRPr b="0" lang="fr-FR" sz="2800" spc="-1" strike="noStrike">
              <a:solidFill>
                <a:srgbClr val="000000"/>
              </a:solid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p:spPr>
        <p:txBody>
          <a:bodyPr anchor="b">
            <a:noAutofit/>
          </a:bodyPr>
          <a:p>
            <a:pPr algn="ctr">
              <a:lnSpc>
                <a:spcPct val="90000"/>
              </a:lnSpc>
            </a:pPr>
            <a:r>
              <a:rPr b="0" lang="fr-FR" sz="6000" spc="-1" strike="noStrike">
                <a:solidFill>
                  <a:srgbClr val="000000"/>
                </a:solidFill>
                <a:latin typeface="Calibri Light"/>
              </a:rPr>
              <a:t>Cliquez et modifiez le titre</a:t>
            </a:r>
            <a:endParaRPr b="0" lang="fr-FR" sz="6000" spc="-1" strike="noStrike">
              <a:solidFill>
                <a:srgbClr val="000000"/>
              </a:solidFill>
              <a:latin typeface="Calibri"/>
            </a:endParaRPr>
          </a:p>
        </p:txBody>
      </p:sp>
      <p:sp>
        <p:nvSpPr>
          <p:cNvPr id="1" name="PlaceHolder 2"/>
          <p:cNvSpPr>
            <a:spLocks noGrp="1"/>
          </p:cNvSpPr>
          <p:nvPr>
            <p:ph type="dt"/>
          </p:nvPr>
        </p:nvSpPr>
        <p:spPr>
          <a:xfrm>
            <a:off x="838080" y="6356520"/>
            <a:ext cx="2742840" cy="364680"/>
          </a:xfrm>
          <a:prstGeom prst="rect">
            <a:avLst/>
          </a:prstGeom>
        </p:spPr>
        <p:txBody>
          <a:bodyPr anchor="ctr">
            <a:noAutofit/>
          </a:bodyPr>
          <a:p>
            <a:pPr>
              <a:lnSpc>
                <a:spcPct val="100000"/>
              </a:lnSpc>
            </a:pPr>
            <a:fld id="{2136E0AC-B9C3-438F-912E-E5FE05F67642}" type="datetime1">
              <a:rPr b="0" lang="en-US" sz="1200" spc="-1" strike="noStrike">
                <a:solidFill>
                  <a:srgbClr val="8b8b8b"/>
                </a:solidFill>
                <a:latin typeface="Calibri"/>
              </a:rPr>
              <a:t>03/12/2020</a:t>
            </a:fld>
            <a:endParaRPr b="0" lang="en-US" sz="1200" spc="-1" strike="noStrike">
              <a:latin typeface="Times New Roman"/>
            </a:endParaRPr>
          </a:p>
        </p:txBody>
      </p:sp>
      <p:sp>
        <p:nvSpPr>
          <p:cNvPr id="2" name="PlaceHolder 3"/>
          <p:cNvSpPr>
            <a:spLocks noGrp="1"/>
          </p:cNvSpPr>
          <p:nvPr>
            <p:ph type="ftr"/>
          </p:nvPr>
        </p:nvSpPr>
        <p:spPr>
          <a:xfrm>
            <a:off x="4038480" y="6356520"/>
            <a:ext cx="4114440" cy="364680"/>
          </a:xfrm>
          <a:prstGeom prst="rect">
            <a:avLst/>
          </a:prstGeom>
        </p:spPr>
        <p:txBody>
          <a:bodyPr anchor="ctr">
            <a:noAutofit/>
          </a:bodyPr>
          <a:p>
            <a:endParaRPr b="0" lang="en-US" sz="2400" spc="-1" strike="noStrike">
              <a:latin typeface="Times New Roman"/>
            </a:endParaRPr>
          </a:p>
        </p:txBody>
      </p:sp>
      <p:sp>
        <p:nvSpPr>
          <p:cNvPr id="3" name="PlaceHolder 4"/>
          <p:cNvSpPr>
            <a:spLocks noGrp="1"/>
          </p:cNvSpPr>
          <p:nvPr>
            <p:ph type="sldNum"/>
          </p:nvPr>
        </p:nvSpPr>
        <p:spPr>
          <a:xfrm>
            <a:off x="8610480" y="6356520"/>
            <a:ext cx="2742840" cy="364680"/>
          </a:xfrm>
          <a:prstGeom prst="rect">
            <a:avLst/>
          </a:prstGeom>
        </p:spPr>
        <p:txBody>
          <a:bodyPr anchor="ctr">
            <a:noAutofit/>
          </a:bodyPr>
          <a:p>
            <a:pPr algn="r">
              <a:lnSpc>
                <a:spcPct val="100000"/>
              </a:lnSpc>
            </a:pPr>
            <a:fld id="{0F38BD0A-9C00-45F3-962B-8329704CADCB}" type="slidenum">
              <a:rPr b="0" lang="en-US" sz="1200" spc="-1" strike="noStrike">
                <a:solidFill>
                  <a:srgbClr val="8b8b8b"/>
                </a:solidFill>
                <a:latin typeface="Calibri"/>
              </a:rPr>
              <a:t>&lt;number&gt;</a:t>
            </a:fld>
            <a:endParaRPr b="0" lang="en-US" sz="12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FR" sz="2800" spc="-1" strike="noStrike">
                <a:solidFill>
                  <a:srgbClr val="000000"/>
                </a:solidFill>
                <a:latin typeface="Calibri"/>
              </a:rPr>
              <a:t>Click to edit the outline text format</a:t>
            </a:r>
            <a:endParaRPr b="0" lang="fr-FR" sz="2800" spc="-1" strike="noStrike">
              <a:solidFill>
                <a:srgbClr val="000000"/>
              </a:solidFill>
              <a:latin typeface="Calibri"/>
            </a:endParaRPr>
          </a:p>
          <a:p>
            <a:pPr lvl="1" marL="864000" indent="-324000">
              <a:spcBef>
                <a:spcPts val="1134"/>
              </a:spcBef>
              <a:buClr>
                <a:srgbClr val="000000"/>
              </a:buClr>
              <a:buSzPct val="75000"/>
              <a:buFont typeface="Symbol" charset="2"/>
              <a:buChar char=""/>
            </a:pPr>
            <a:r>
              <a:rPr b="0" lang="fr-FR" sz="2000" spc="-1" strike="noStrike">
                <a:solidFill>
                  <a:srgbClr val="000000"/>
                </a:solidFill>
                <a:latin typeface="Calibri"/>
              </a:rPr>
              <a:t>Second Outline Level</a:t>
            </a:r>
            <a:endParaRPr b="0" lang="fr-FR" sz="2000" spc="-1" strike="noStrike">
              <a:solidFill>
                <a:srgbClr val="000000"/>
              </a:solidFill>
              <a:latin typeface="Calibri"/>
            </a:endParaRPr>
          </a:p>
          <a:p>
            <a:pPr lvl="2" marL="1296000" indent="-288000">
              <a:spcBef>
                <a:spcPts val="850"/>
              </a:spcBef>
              <a:buClr>
                <a:srgbClr val="000000"/>
              </a:buClr>
              <a:buSzPct val="45000"/>
              <a:buFont typeface="Wingdings" charset="2"/>
              <a:buChar char=""/>
            </a:pPr>
            <a:r>
              <a:rPr b="0" lang="fr-FR" sz="1800" spc="-1" strike="noStrike">
                <a:solidFill>
                  <a:srgbClr val="000000"/>
                </a:solidFill>
                <a:latin typeface="Calibri"/>
              </a:rPr>
              <a:t>Third Outline Level</a:t>
            </a:r>
            <a:endParaRPr b="0" lang="fr-FR" sz="1800" spc="-1" strike="noStrike">
              <a:solidFill>
                <a:srgbClr val="000000"/>
              </a:solidFill>
              <a:latin typeface="Calibri"/>
            </a:endParaRPr>
          </a:p>
          <a:p>
            <a:pPr lvl="3" marL="1728000" indent="-216000">
              <a:spcBef>
                <a:spcPts val="567"/>
              </a:spcBef>
              <a:buClr>
                <a:srgbClr val="000000"/>
              </a:buClr>
              <a:buSzPct val="75000"/>
              <a:buFont typeface="Symbol" charset="2"/>
              <a:buChar char=""/>
            </a:pPr>
            <a:r>
              <a:rPr b="0" lang="fr-FR" sz="1800" spc="-1" strike="noStrike">
                <a:solidFill>
                  <a:srgbClr val="000000"/>
                </a:solidFill>
                <a:latin typeface="Calibri"/>
              </a:rPr>
              <a:t>Fourth Outline Level</a:t>
            </a:r>
            <a:endParaRPr b="0" lang="fr-FR" sz="1800" spc="-1" strike="noStrike">
              <a:solidFill>
                <a:srgbClr val="000000"/>
              </a:solidFill>
              <a:latin typeface="Calibri"/>
            </a:endParaRPr>
          </a:p>
          <a:p>
            <a:pPr lvl="4" marL="2160000" indent="-216000">
              <a:spcBef>
                <a:spcPts val="283"/>
              </a:spcBef>
              <a:buClr>
                <a:srgbClr val="000000"/>
              </a:buClr>
              <a:buSzPct val="45000"/>
              <a:buFont typeface="Wingdings" charset="2"/>
              <a:buChar char=""/>
            </a:pPr>
            <a:r>
              <a:rPr b="0" lang="fr-FR" sz="2000" spc="-1" strike="noStrike">
                <a:solidFill>
                  <a:srgbClr val="000000"/>
                </a:solidFill>
                <a:latin typeface="Calibri"/>
              </a:rPr>
              <a:t>Fifth Outline Level</a:t>
            </a:r>
            <a:endParaRPr b="0" lang="fr-FR" sz="2000" spc="-1" strike="noStrike">
              <a:solidFill>
                <a:srgbClr val="000000"/>
              </a:solidFill>
              <a:latin typeface="Calibri"/>
            </a:endParaRPr>
          </a:p>
          <a:p>
            <a:pPr lvl="5" marL="2592000" indent="-216000">
              <a:spcBef>
                <a:spcPts val="283"/>
              </a:spcBef>
              <a:buClr>
                <a:srgbClr val="000000"/>
              </a:buClr>
              <a:buSzPct val="45000"/>
              <a:buFont typeface="Wingdings" charset="2"/>
              <a:buChar char=""/>
            </a:pPr>
            <a:r>
              <a:rPr b="0" lang="fr-FR" sz="2000" spc="-1" strike="noStrike">
                <a:solidFill>
                  <a:srgbClr val="000000"/>
                </a:solidFill>
                <a:latin typeface="Calibri"/>
              </a:rPr>
              <a:t>Sixth Outline Level</a:t>
            </a:r>
            <a:endParaRPr b="0" lang="fr-FR" sz="2000" spc="-1" strike="noStrike">
              <a:solidFill>
                <a:srgbClr val="000000"/>
              </a:solidFill>
              <a:latin typeface="Calibri"/>
            </a:endParaRPr>
          </a:p>
          <a:p>
            <a:pPr lvl="6" marL="3024000" indent="-216000">
              <a:spcBef>
                <a:spcPts val="283"/>
              </a:spcBef>
              <a:buClr>
                <a:srgbClr val="000000"/>
              </a:buClr>
              <a:buSzPct val="45000"/>
              <a:buFont typeface="Wingdings" charset="2"/>
              <a:buChar char=""/>
            </a:pPr>
            <a:r>
              <a:rPr b="0" lang="fr-FR" sz="2000" spc="-1" strike="noStrike">
                <a:solidFill>
                  <a:srgbClr val="000000"/>
                </a:solidFill>
                <a:latin typeface="Calibri"/>
              </a:rPr>
              <a:t>Seventh Outline Level</a:t>
            </a:r>
            <a:endParaRPr b="0" lang="fr-FR"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p:spPr>
        <p:txBody>
          <a:bodyPr anchor="ctr">
            <a:noAutofit/>
          </a:bodyPr>
          <a:p>
            <a:pPr>
              <a:lnSpc>
                <a:spcPct val="90000"/>
              </a:lnSpc>
            </a:pPr>
            <a:r>
              <a:rPr b="0" lang="fr-FR" sz="4400" spc="-1" strike="noStrike">
                <a:solidFill>
                  <a:srgbClr val="000000"/>
                </a:solidFill>
                <a:latin typeface="Calibri Light"/>
              </a:rPr>
              <a:t>Cliquez et modifiez le titre</a:t>
            </a:r>
            <a:endParaRPr b="0" lang="fr-FR" sz="4400" spc="-1" strike="noStrike">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p:spPr>
        <p:txBody>
          <a:bodyPr>
            <a:noAutofit/>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a:rPr>
              <a:t>Cliquez pour modifier les styles du texte du masque</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Deuxième niveau</a:t>
            </a:r>
            <a:endParaRPr b="0" lang="fr-FR" sz="24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fr-FR" sz="2000" spc="-1" strike="noStrike">
                <a:solidFill>
                  <a:srgbClr val="000000"/>
                </a:solidFill>
                <a:latin typeface="Calibri"/>
              </a:rPr>
              <a:t>Troisième niveau</a:t>
            </a:r>
            <a:endParaRPr b="0" lang="fr-FR" sz="2000" spc="-1" strike="noStrike">
              <a:solidFill>
                <a:srgbClr val="000000"/>
              </a:solidFill>
              <a:latin typeface="Calibri"/>
            </a:endParaRPr>
          </a:p>
          <a:p>
            <a:pPr lvl="3" marL="1600200" indent="-228240">
              <a:lnSpc>
                <a:spcPct val="90000"/>
              </a:lnSpc>
              <a:spcBef>
                <a:spcPts val="499"/>
              </a:spcBef>
              <a:buClr>
                <a:srgbClr val="000000"/>
              </a:buClr>
              <a:buFont typeface="Arial"/>
              <a:buChar char="•"/>
            </a:pPr>
            <a:r>
              <a:rPr b="0" lang="fr-FR" sz="1800" spc="-1" strike="noStrike">
                <a:solidFill>
                  <a:srgbClr val="000000"/>
                </a:solidFill>
                <a:latin typeface="Calibri"/>
              </a:rPr>
              <a:t>Quatrième niveau</a:t>
            </a:r>
            <a:endParaRPr b="0" lang="fr-FR" sz="1800" spc="-1" strike="noStrike">
              <a:solidFill>
                <a:srgbClr val="000000"/>
              </a:solidFill>
              <a:latin typeface="Calibri"/>
            </a:endParaRPr>
          </a:p>
          <a:p>
            <a:pPr lvl="4" marL="2057400" indent="-228240">
              <a:lnSpc>
                <a:spcPct val="90000"/>
              </a:lnSpc>
              <a:spcBef>
                <a:spcPts val="499"/>
              </a:spcBef>
              <a:buClr>
                <a:srgbClr val="000000"/>
              </a:buClr>
              <a:buFont typeface="Arial"/>
              <a:buChar char="•"/>
            </a:pPr>
            <a:r>
              <a:rPr b="0" lang="fr-FR" sz="1800" spc="-1" strike="noStrike">
                <a:solidFill>
                  <a:srgbClr val="000000"/>
                </a:solidFill>
                <a:latin typeface="Calibri"/>
              </a:rPr>
              <a:t>Cinquième niveau</a:t>
            </a:r>
            <a:endParaRPr b="0" lang="fr-FR" sz="1800" spc="-1" strike="noStrike">
              <a:solidFill>
                <a:srgbClr val="000000"/>
              </a:solidFill>
              <a:latin typeface="Calibri"/>
            </a:endParaRPr>
          </a:p>
        </p:txBody>
      </p:sp>
      <p:sp>
        <p:nvSpPr>
          <p:cNvPr id="43" name="PlaceHolder 3"/>
          <p:cNvSpPr>
            <a:spLocks noGrp="1"/>
          </p:cNvSpPr>
          <p:nvPr>
            <p:ph type="dt"/>
          </p:nvPr>
        </p:nvSpPr>
        <p:spPr>
          <a:xfrm>
            <a:off x="838080" y="6356520"/>
            <a:ext cx="2742840" cy="364680"/>
          </a:xfrm>
          <a:prstGeom prst="rect">
            <a:avLst/>
          </a:prstGeom>
        </p:spPr>
        <p:txBody>
          <a:bodyPr anchor="ctr">
            <a:noAutofit/>
          </a:bodyPr>
          <a:p>
            <a:pPr>
              <a:lnSpc>
                <a:spcPct val="100000"/>
              </a:lnSpc>
            </a:pPr>
            <a:fld id="{8B054516-AB49-47DC-B666-DBCF5DAB97AE}" type="datetime1">
              <a:rPr b="0" lang="en-US" sz="1200" spc="-1" strike="noStrike">
                <a:solidFill>
                  <a:srgbClr val="8b8b8b"/>
                </a:solidFill>
                <a:latin typeface="Calibri"/>
              </a:rPr>
              <a:t>03/12/2020</a:t>
            </a:fld>
            <a:endParaRPr b="0" lang="en-US" sz="1200" spc="-1" strike="noStrike">
              <a:latin typeface="Times New Roman"/>
            </a:endParaRPr>
          </a:p>
        </p:txBody>
      </p:sp>
      <p:sp>
        <p:nvSpPr>
          <p:cNvPr id="44" name="PlaceHolder 4"/>
          <p:cNvSpPr>
            <a:spLocks noGrp="1"/>
          </p:cNvSpPr>
          <p:nvPr>
            <p:ph type="ftr"/>
          </p:nvPr>
        </p:nvSpPr>
        <p:spPr>
          <a:xfrm>
            <a:off x="4038480" y="6356520"/>
            <a:ext cx="4114440" cy="364680"/>
          </a:xfrm>
          <a:prstGeom prst="rect">
            <a:avLst/>
          </a:prstGeom>
        </p:spPr>
        <p:txBody>
          <a:bodyPr anchor="ctr">
            <a:noAutofit/>
          </a:bodyPr>
          <a:p>
            <a:endParaRPr b="0" lang="en-US" sz="2400" spc="-1" strike="noStrike">
              <a:latin typeface="Times New Roman"/>
            </a:endParaRPr>
          </a:p>
        </p:txBody>
      </p:sp>
      <p:sp>
        <p:nvSpPr>
          <p:cNvPr id="45" name="PlaceHolder 5"/>
          <p:cNvSpPr>
            <a:spLocks noGrp="1"/>
          </p:cNvSpPr>
          <p:nvPr>
            <p:ph type="sldNum"/>
          </p:nvPr>
        </p:nvSpPr>
        <p:spPr>
          <a:xfrm>
            <a:off x="8610480" y="6356520"/>
            <a:ext cx="2742840" cy="364680"/>
          </a:xfrm>
          <a:prstGeom prst="rect">
            <a:avLst/>
          </a:prstGeom>
        </p:spPr>
        <p:txBody>
          <a:bodyPr anchor="ctr">
            <a:noAutofit/>
          </a:bodyPr>
          <a:p>
            <a:pPr algn="r">
              <a:lnSpc>
                <a:spcPct val="100000"/>
              </a:lnSpc>
            </a:pPr>
            <a:fld id="{6CC17CB1-C325-4E0A-8165-AE33DA8D0D98}" type="slidenum">
              <a:rPr b="0" lang="en-US" sz="1200" spc="-1" strike="noStrike">
                <a:solidFill>
                  <a:srgbClr val="8b8b8b"/>
                </a:solidFill>
                <a:latin typeface="Calibri"/>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2" name="PlaceHolder 1"/>
          <p:cNvSpPr>
            <a:spLocks noGrp="1"/>
          </p:cNvSpPr>
          <p:nvPr>
            <p:ph type="title"/>
          </p:nvPr>
        </p:nvSpPr>
        <p:spPr>
          <a:xfrm>
            <a:off x="839880" y="365040"/>
            <a:ext cx="10515240" cy="1325160"/>
          </a:xfrm>
          <a:prstGeom prst="rect">
            <a:avLst/>
          </a:prstGeom>
        </p:spPr>
        <p:txBody>
          <a:bodyPr anchor="ctr">
            <a:noAutofit/>
          </a:bodyPr>
          <a:p>
            <a:pPr>
              <a:lnSpc>
                <a:spcPct val="90000"/>
              </a:lnSpc>
            </a:pPr>
            <a:r>
              <a:rPr b="0" lang="fr-FR" sz="4400" spc="-1" strike="noStrike">
                <a:solidFill>
                  <a:srgbClr val="000000"/>
                </a:solidFill>
                <a:latin typeface="Calibri Light"/>
              </a:rPr>
              <a:t>Cliquez et modifiez le titre</a:t>
            </a:r>
            <a:endParaRPr b="0" lang="fr-FR" sz="4400" spc="-1" strike="noStrike">
              <a:solidFill>
                <a:srgbClr val="000000"/>
              </a:solidFill>
              <a:latin typeface="Calibri"/>
            </a:endParaRPr>
          </a:p>
        </p:txBody>
      </p:sp>
      <p:sp>
        <p:nvSpPr>
          <p:cNvPr id="83" name="PlaceHolder 2"/>
          <p:cNvSpPr>
            <a:spLocks noGrp="1"/>
          </p:cNvSpPr>
          <p:nvPr>
            <p:ph type="body"/>
          </p:nvPr>
        </p:nvSpPr>
        <p:spPr>
          <a:xfrm>
            <a:off x="839880" y="1681200"/>
            <a:ext cx="5157360" cy="823680"/>
          </a:xfrm>
          <a:prstGeom prst="rect">
            <a:avLst/>
          </a:prstGeom>
        </p:spPr>
        <p:txBody>
          <a:bodyPr anchor="b">
            <a:noAutofit/>
          </a:bodyPr>
          <a:p>
            <a:pPr>
              <a:lnSpc>
                <a:spcPct val="90000"/>
              </a:lnSpc>
              <a:spcBef>
                <a:spcPts val="1001"/>
              </a:spcBef>
            </a:pPr>
            <a:r>
              <a:rPr b="1" lang="fr-FR" sz="2400" spc="-1" strike="noStrike">
                <a:solidFill>
                  <a:srgbClr val="000000"/>
                </a:solidFill>
                <a:latin typeface="Calibri"/>
              </a:rPr>
              <a:t>Cliquez pour modifier les styles du texte du masque</a:t>
            </a:r>
            <a:endParaRPr b="0" lang="fr-FR" sz="2400" spc="-1" strike="noStrike">
              <a:solidFill>
                <a:srgbClr val="000000"/>
              </a:solidFill>
              <a:latin typeface="Calibri"/>
            </a:endParaRPr>
          </a:p>
        </p:txBody>
      </p:sp>
      <p:sp>
        <p:nvSpPr>
          <p:cNvPr id="84" name="PlaceHolder 3"/>
          <p:cNvSpPr>
            <a:spLocks noGrp="1"/>
          </p:cNvSpPr>
          <p:nvPr>
            <p:ph type="body"/>
          </p:nvPr>
        </p:nvSpPr>
        <p:spPr>
          <a:xfrm>
            <a:off x="839880" y="2505240"/>
            <a:ext cx="5157360" cy="3684240"/>
          </a:xfrm>
          <a:prstGeom prst="rect">
            <a:avLst/>
          </a:prstGeom>
        </p:spPr>
        <p:txBody>
          <a:bodyPr>
            <a:noAutofit/>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a:rPr>
              <a:t>Cliquez pour modifier les styles du texte du masque</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Deuxième niveau</a:t>
            </a:r>
            <a:endParaRPr b="0" lang="fr-FR" sz="24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fr-FR" sz="2000" spc="-1" strike="noStrike">
                <a:solidFill>
                  <a:srgbClr val="000000"/>
                </a:solidFill>
                <a:latin typeface="Calibri"/>
              </a:rPr>
              <a:t>Troisième niveau</a:t>
            </a:r>
            <a:endParaRPr b="0" lang="fr-FR" sz="2000" spc="-1" strike="noStrike">
              <a:solidFill>
                <a:srgbClr val="000000"/>
              </a:solidFill>
              <a:latin typeface="Calibri"/>
            </a:endParaRPr>
          </a:p>
          <a:p>
            <a:pPr lvl="3" marL="1600200" indent="-228240">
              <a:lnSpc>
                <a:spcPct val="90000"/>
              </a:lnSpc>
              <a:spcBef>
                <a:spcPts val="499"/>
              </a:spcBef>
              <a:buClr>
                <a:srgbClr val="000000"/>
              </a:buClr>
              <a:buFont typeface="Arial"/>
              <a:buChar char="•"/>
            </a:pPr>
            <a:r>
              <a:rPr b="0" lang="fr-FR" sz="1800" spc="-1" strike="noStrike">
                <a:solidFill>
                  <a:srgbClr val="000000"/>
                </a:solidFill>
                <a:latin typeface="Calibri"/>
              </a:rPr>
              <a:t>Quatrième niveau</a:t>
            </a:r>
            <a:endParaRPr b="0" lang="fr-FR" sz="1800" spc="-1" strike="noStrike">
              <a:solidFill>
                <a:srgbClr val="000000"/>
              </a:solidFill>
              <a:latin typeface="Calibri"/>
            </a:endParaRPr>
          </a:p>
          <a:p>
            <a:pPr lvl="4" marL="2057400" indent="-228240">
              <a:lnSpc>
                <a:spcPct val="90000"/>
              </a:lnSpc>
              <a:spcBef>
                <a:spcPts val="499"/>
              </a:spcBef>
              <a:buClr>
                <a:srgbClr val="000000"/>
              </a:buClr>
              <a:buFont typeface="Arial"/>
              <a:buChar char="•"/>
            </a:pPr>
            <a:r>
              <a:rPr b="0" lang="fr-FR" sz="1800" spc="-1" strike="noStrike">
                <a:solidFill>
                  <a:srgbClr val="000000"/>
                </a:solidFill>
                <a:latin typeface="Calibri"/>
              </a:rPr>
              <a:t>Cinquième niveau</a:t>
            </a:r>
            <a:endParaRPr b="0" lang="fr-FR" sz="1800" spc="-1" strike="noStrike">
              <a:solidFill>
                <a:srgbClr val="000000"/>
              </a:solidFill>
              <a:latin typeface="Calibri"/>
            </a:endParaRPr>
          </a:p>
        </p:txBody>
      </p:sp>
      <p:sp>
        <p:nvSpPr>
          <p:cNvPr id="85" name="PlaceHolder 4"/>
          <p:cNvSpPr>
            <a:spLocks noGrp="1"/>
          </p:cNvSpPr>
          <p:nvPr>
            <p:ph type="body"/>
          </p:nvPr>
        </p:nvSpPr>
        <p:spPr>
          <a:xfrm>
            <a:off x="6172200" y="1681200"/>
            <a:ext cx="5182920" cy="823680"/>
          </a:xfrm>
          <a:prstGeom prst="rect">
            <a:avLst/>
          </a:prstGeom>
        </p:spPr>
        <p:txBody>
          <a:bodyPr anchor="b">
            <a:noAutofit/>
          </a:bodyPr>
          <a:p>
            <a:pPr>
              <a:lnSpc>
                <a:spcPct val="90000"/>
              </a:lnSpc>
              <a:spcBef>
                <a:spcPts val="1001"/>
              </a:spcBef>
            </a:pPr>
            <a:r>
              <a:rPr b="1" lang="fr-FR" sz="2400" spc="-1" strike="noStrike">
                <a:solidFill>
                  <a:srgbClr val="000000"/>
                </a:solidFill>
                <a:latin typeface="Calibri"/>
              </a:rPr>
              <a:t>Cliquez pour modifier les styles du texte du masque</a:t>
            </a:r>
            <a:endParaRPr b="0" lang="fr-FR" sz="2400" spc="-1" strike="noStrike">
              <a:solidFill>
                <a:srgbClr val="000000"/>
              </a:solidFill>
              <a:latin typeface="Calibri"/>
            </a:endParaRPr>
          </a:p>
        </p:txBody>
      </p:sp>
      <p:sp>
        <p:nvSpPr>
          <p:cNvPr id="86" name="PlaceHolder 5"/>
          <p:cNvSpPr>
            <a:spLocks noGrp="1"/>
          </p:cNvSpPr>
          <p:nvPr>
            <p:ph type="body"/>
          </p:nvPr>
        </p:nvSpPr>
        <p:spPr>
          <a:xfrm>
            <a:off x="6172200" y="2505240"/>
            <a:ext cx="5182920" cy="3684240"/>
          </a:xfrm>
          <a:prstGeom prst="rect">
            <a:avLst/>
          </a:prstGeom>
        </p:spPr>
        <p:txBody>
          <a:bodyPr>
            <a:noAutofit/>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a:rPr>
              <a:t>Cliquez pour modifier les styles du texte du masque</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Deuxième niveau</a:t>
            </a:r>
            <a:endParaRPr b="0" lang="fr-FR" sz="24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fr-FR" sz="2000" spc="-1" strike="noStrike">
                <a:solidFill>
                  <a:srgbClr val="000000"/>
                </a:solidFill>
                <a:latin typeface="Calibri"/>
              </a:rPr>
              <a:t>Troisième niveau</a:t>
            </a:r>
            <a:endParaRPr b="0" lang="fr-FR" sz="2000" spc="-1" strike="noStrike">
              <a:solidFill>
                <a:srgbClr val="000000"/>
              </a:solidFill>
              <a:latin typeface="Calibri"/>
            </a:endParaRPr>
          </a:p>
          <a:p>
            <a:pPr lvl="3" marL="1600200" indent="-228240">
              <a:lnSpc>
                <a:spcPct val="90000"/>
              </a:lnSpc>
              <a:spcBef>
                <a:spcPts val="499"/>
              </a:spcBef>
              <a:buClr>
                <a:srgbClr val="000000"/>
              </a:buClr>
              <a:buFont typeface="Arial"/>
              <a:buChar char="•"/>
            </a:pPr>
            <a:r>
              <a:rPr b="0" lang="fr-FR" sz="1800" spc="-1" strike="noStrike">
                <a:solidFill>
                  <a:srgbClr val="000000"/>
                </a:solidFill>
                <a:latin typeface="Calibri"/>
              </a:rPr>
              <a:t>Quatrième niveau</a:t>
            </a:r>
            <a:endParaRPr b="0" lang="fr-FR" sz="1800" spc="-1" strike="noStrike">
              <a:solidFill>
                <a:srgbClr val="000000"/>
              </a:solidFill>
              <a:latin typeface="Calibri"/>
            </a:endParaRPr>
          </a:p>
          <a:p>
            <a:pPr lvl="4" marL="2057400" indent="-228240">
              <a:lnSpc>
                <a:spcPct val="90000"/>
              </a:lnSpc>
              <a:spcBef>
                <a:spcPts val="499"/>
              </a:spcBef>
              <a:buClr>
                <a:srgbClr val="000000"/>
              </a:buClr>
              <a:buFont typeface="Arial"/>
              <a:buChar char="•"/>
            </a:pPr>
            <a:r>
              <a:rPr b="0" lang="fr-FR" sz="1800" spc="-1" strike="noStrike">
                <a:solidFill>
                  <a:srgbClr val="000000"/>
                </a:solidFill>
                <a:latin typeface="Calibri"/>
              </a:rPr>
              <a:t>Cinquième niveau</a:t>
            </a:r>
            <a:endParaRPr b="0" lang="fr-FR" sz="1800" spc="-1" strike="noStrike">
              <a:solidFill>
                <a:srgbClr val="000000"/>
              </a:solidFill>
              <a:latin typeface="Calibri"/>
            </a:endParaRPr>
          </a:p>
        </p:txBody>
      </p:sp>
      <p:sp>
        <p:nvSpPr>
          <p:cNvPr id="87" name="PlaceHolder 6"/>
          <p:cNvSpPr>
            <a:spLocks noGrp="1"/>
          </p:cNvSpPr>
          <p:nvPr>
            <p:ph type="dt"/>
          </p:nvPr>
        </p:nvSpPr>
        <p:spPr>
          <a:xfrm>
            <a:off x="838080" y="6356520"/>
            <a:ext cx="2742840" cy="364680"/>
          </a:xfrm>
          <a:prstGeom prst="rect">
            <a:avLst/>
          </a:prstGeom>
        </p:spPr>
        <p:txBody>
          <a:bodyPr anchor="ctr">
            <a:noAutofit/>
          </a:bodyPr>
          <a:p>
            <a:pPr>
              <a:lnSpc>
                <a:spcPct val="100000"/>
              </a:lnSpc>
            </a:pPr>
            <a:fld id="{D1C7D9AF-E9EF-43BA-A5CE-05AE35D8C504}" type="datetime1">
              <a:rPr b="0" lang="en-US" sz="1200" spc="-1" strike="noStrike">
                <a:solidFill>
                  <a:srgbClr val="8b8b8b"/>
                </a:solidFill>
                <a:latin typeface="Calibri"/>
              </a:rPr>
              <a:t>03/12/2020</a:t>
            </a:fld>
            <a:endParaRPr b="0" lang="en-US" sz="1200" spc="-1" strike="noStrike">
              <a:latin typeface="Times New Roman"/>
            </a:endParaRPr>
          </a:p>
        </p:txBody>
      </p:sp>
      <p:sp>
        <p:nvSpPr>
          <p:cNvPr id="88" name="PlaceHolder 7"/>
          <p:cNvSpPr>
            <a:spLocks noGrp="1"/>
          </p:cNvSpPr>
          <p:nvPr>
            <p:ph type="ftr"/>
          </p:nvPr>
        </p:nvSpPr>
        <p:spPr>
          <a:xfrm>
            <a:off x="4038480" y="6356520"/>
            <a:ext cx="4114440" cy="364680"/>
          </a:xfrm>
          <a:prstGeom prst="rect">
            <a:avLst/>
          </a:prstGeom>
        </p:spPr>
        <p:txBody>
          <a:bodyPr anchor="ctr">
            <a:noAutofit/>
          </a:bodyPr>
          <a:p>
            <a:endParaRPr b="0" lang="en-US" sz="2400" spc="-1" strike="noStrike">
              <a:latin typeface="Times New Roman"/>
            </a:endParaRPr>
          </a:p>
        </p:txBody>
      </p:sp>
      <p:sp>
        <p:nvSpPr>
          <p:cNvPr id="89" name="PlaceHolder 8"/>
          <p:cNvSpPr>
            <a:spLocks noGrp="1"/>
          </p:cNvSpPr>
          <p:nvPr>
            <p:ph type="sldNum"/>
          </p:nvPr>
        </p:nvSpPr>
        <p:spPr>
          <a:xfrm>
            <a:off x="8610480" y="6356520"/>
            <a:ext cx="2742840" cy="364680"/>
          </a:xfrm>
          <a:prstGeom prst="rect">
            <a:avLst/>
          </a:prstGeom>
        </p:spPr>
        <p:txBody>
          <a:bodyPr anchor="ctr">
            <a:noAutofit/>
          </a:bodyPr>
          <a:p>
            <a:pPr algn="r">
              <a:lnSpc>
                <a:spcPct val="100000"/>
              </a:lnSpc>
            </a:pPr>
            <a:fld id="{B8136F7C-1CB3-4745-89EF-40C2AC91A196}" type="slidenum">
              <a:rPr b="0" lang="en-US" sz="1200" spc="-1" strike="noStrike">
                <a:solidFill>
                  <a:srgbClr val="8b8b8b"/>
                </a:solidFill>
                <a:latin typeface="Calibri"/>
              </a:rPr>
              <a:t>&lt;number&gt;</a:t>
            </a:fld>
            <a:endParaRPr b="0" lang="en-US"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2.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diagramData" Target="../diagrams/data2.xml"/><Relationship Id="rId2" Type="http://schemas.openxmlformats.org/officeDocument/2006/relationships/diagramLayout" Target="../diagrams/layout2.xml"/><Relationship Id="rId3" Type="http://schemas.openxmlformats.org/officeDocument/2006/relationships/diagramQuickStyle" Target="../diagrams/quickStyle2.xml"/><Relationship Id="rId4" Type="http://schemas.openxmlformats.org/officeDocument/2006/relationships/diagramColors" Target="../diagrams/colors2.xml"/><Relationship Id="rId5" Type="http://schemas.microsoft.com/office/2007/relationships/diagramDrawing" Target="../diagrams/drawing2.xml"/><Relationship Id="rId6" Type="http://schemas.openxmlformats.org/officeDocument/2006/relationships/slideLayout" Target="../slideLayouts/slideLayout13.xml"/><Relationship Id="rId7"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Relationship Id="rId3"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Relationship Id="rId3"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Relationship Id="rId3"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Relationship Id="rId3"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Relationship Id="rId3"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
</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Relationship Id="rId3" Type="http://schemas.openxmlformats.org/officeDocument/2006/relationships/notesSlide" Target="../notesSlides/notesSlide30.xml"/>
</Relationships>
</file>

<file path=ppt/slides/_rels/slide3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Relationship Id="rId3" Type="http://schemas.openxmlformats.org/officeDocument/2006/relationships/notesSlide" Target="../notesSlides/notesSlide31.xml"/>
</Relationships>
</file>

<file path=ppt/slides/_rels/slide3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Relationship Id="rId3" Type="http://schemas.openxmlformats.org/officeDocument/2006/relationships/notesSlide" Target="../notesSlides/notesSlide32.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3.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5.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
</Relationships>
</file>

<file path=ppt/slides/_rels/slide37.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13.xml"/><Relationship Id="rId3" Type="http://schemas.openxmlformats.org/officeDocument/2006/relationships/notesSlide" Target="../notesSlides/notesSlide37.xml"/>
</Relationships>
</file>

<file path=ppt/slides/_rels/slide3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0.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1.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2.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hyperlink" Target="http://journals.openedition.org/ripes/1246" TargetMode="External"/><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Relationship Id="rId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diagramData" Target="../diagrams/data1.xml"/><Relationship Id="rId2" Type="http://schemas.openxmlformats.org/officeDocument/2006/relationships/diagramLayout" Target="../diagrams/layout1.xml"/><Relationship Id="rId3" Type="http://schemas.openxmlformats.org/officeDocument/2006/relationships/diagramQuickStyle" Target="../diagrams/quickStyle1.xml"/><Relationship Id="rId4" Type="http://schemas.openxmlformats.org/officeDocument/2006/relationships/diagramColors" Target="../diagrams/colors1.xml"/><Relationship Id="rId5" Type="http://schemas.microsoft.com/office/2007/relationships/diagramDrawing" Target="../diagrams/drawing1.xml"/><Relationship Id="rId6" Type="http://schemas.openxmlformats.org/officeDocument/2006/relationships/slideLayout" Target="../slideLayouts/slideLayout13.xml"/><Relationship Id="rId7"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2" name="Image 4" descr=""/>
          <p:cNvPicPr/>
          <p:nvPr/>
        </p:nvPicPr>
        <p:blipFill>
          <a:blip r:embed="rId1">
            <a:alphaModFix amt="56000"/>
          </a:blip>
          <a:stretch/>
        </p:blipFill>
        <p:spPr>
          <a:xfrm>
            <a:off x="0" y="0"/>
            <a:ext cx="12191760" cy="6857640"/>
          </a:xfrm>
          <a:prstGeom prst="rect">
            <a:avLst/>
          </a:prstGeom>
          <a:ln>
            <a:noFill/>
          </a:ln>
        </p:spPr>
      </p:pic>
      <p:sp>
        <p:nvSpPr>
          <p:cNvPr id="133" name="TextShape 1"/>
          <p:cNvSpPr txBox="1"/>
          <p:nvPr/>
        </p:nvSpPr>
        <p:spPr>
          <a:xfrm>
            <a:off x="388440" y="1590120"/>
            <a:ext cx="8815320" cy="3579120"/>
          </a:xfrm>
          <a:prstGeom prst="rect">
            <a:avLst/>
          </a:prstGeom>
          <a:noFill/>
          <a:ln>
            <a:noFill/>
          </a:ln>
        </p:spPr>
        <p:txBody>
          <a:bodyPr anchor="ctr">
            <a:noAutofit/>
          </a:bodyPr>
          <a:p>
            <a:pPr>
              <a:lnSpc>
                <a:spcPct val="90000"/>
              </a:lnSpc>
            </a:pPr>
            <a:r>
              <a:rPr b="1" lang="fr-FR" sz="6000" spc="-1" strike="noStrike">
                <a:solidFill>
                  <a:srgbClr val="000000"/>
                </a:solidFill>
                <a:latin typeface="Franklin Gothic Demi Cond"/>
                <a:ea typeface="Franklin Gothic Demi Cond"/>
              </a:rPr>
              <a:t>Connaître son public:</a:t>
            </a:r>
            <a:br/>
            <a:r>
              <a:rPr b="1" lang="fr-FR" sz="6000" spc="-1" strike="noStrike">
                <a:solidFill>
                  <a:srgbClr val="000000"/>
                </a:solidFill>
                <a:latin typeface="Franklin Gothic Demi Cond"/>
                <a:ea typeface="Franklin Gothic Demi Cond"/>
              </a:rPr>
              <a:t>L’étudiant·e, l’apprentissage et la réussite</a:t>
            </a:r>
            <a:endParaRPr b="0" lang="fr-FR" sz="6000" spc="-1" strike="noStrike">
              <a:solidFill>
                <a:srgbClr val="000000"/>
              </a:solidFill>
              <a:latin typeface="Calibri"/>
            </a:endParaRPr>
          </a:p>
        </p:txBody>
      </p:sp>
      <p:sp>
        <p:nvSpPr>
          <p:cNvPr id="134" name="TextShape 2"/>
          <p:cNvSpPr txBox="1"/>
          <p:nvPr/>
        </p:nvSpPr>
        <p:spPr>
          <a:xfrm>
            <a:off x="1523880" y="5665320"/>
            <a:ext cx="9143640" cy="990000"/>
          </a:xfrm>
          <a:prstGeom prst="rect">
            <a:avLst/>
          </a:prstGeom>
          <a:noFill/>
          <a:ln>
            <a:noFill/>
          </a:ln>
        </p:spPr>
        <p:txBody>
          <a:bodyPr>
            <a:normAutofit/>
          </a:bodyPr>
          <a:p>
            <a:pPr algn="ctr">
              <a:lnSpc>
                <a:spcPct val="90000"/>
              </a:lnSpc>
              <a:spcBef>
                <a:spcPts val="1001"/>
              </a:spcBef>
            </a:pPr>
            <a:r>
              <a:rPr b="0" lang="en-US" sz="2000" spc="-1" strike="noStrike">
                <a:solidFill>
                  <a:srgbClr val="000000"/>
                </a:solidFill>
                <a:latin typeface="Futura Medium"/>
                <a:ea typeface="Futura Medium"/>
              </a:rPr>
              <a:t>ESNU - Cours 4</a:t>
            </a:r>
            <a:endParaRPr b="0" lang="en-US" sz="2000" spc="-1" strike="noStrike">
              <a:latin typeface="Arial"/>
            </a:endParaRPr>
          </a:p>
          <a:p>
            <a:pPr algn="ctr">
              <a:lnSpc>
                <a:spcPct val="90000"/>
              </a:lnSpc>
              <a:spcBef>
                <a:spcPts val="1001"/>
              </a:spcBef>
            </a:pPr>
            <a:r>
              <a:rPr b="0" lang="en-US" sz="2000" spc="-1" strike="noStrike">
                <a:solidFill>
                  <a:srgbClr val="000000"/>
                </a:solidFill>
                <a:latin typeface="Futura Medium"/>
                <a:ea typeface="Futura Medium"/>
              </a:rPr>
              <a:t>Dorothée Baillet</a:t>
            </a:r>
            <a:endParaRPr b="0" lang="en-US" sz="20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TextShape 1"/>
          <p:cNvSpPr txBox="1"/>
          <p:nvPr/>
        </p:nvSpPr>
        <p:spPr>
          <a:xfrm>
            <a:off x="838080" y="365040"/>
            <a:ext cx="10515240" cy="1325160"/>
          </a:xfrm>
          <a:prstGeom prst="rect">
            <a:avLst/>
          </a:prstGeom>
          <a:noFill/>
          <a:ln>
            <a:noFill/>
          </a:ln>
        </p:spPr>
        <p:txBody>
          <a:bodyPr anchor="ctr">
            <a:normAutofit/>
          </a:bodyPr>
          <a:p>
            <a:pPr>
              <a:lnSpc>
                <a:spcPct val="90000"/>
              </a:lnSpc>
            </a:pPr>
            <a:r>
              <a:rPr b="0" lang="fr-FR" sz="4400" spc="-1" strike="noStrike">
                <a:solidFill>
                  <a:srgbClr val="000000"/>
                </a:solidFill>
                <a:latin typeface="Calibri Light"/>
              </a:rPr>
              <a:t>Motivation : sentiment de compétence et valeur de la tâche</a:t>
            </a:r>
            <a:endParaRPr b="0" lang="fr-FR" sz="4400" spc="-1" strike="noStrike">
              <a:solidFill>
                <a:srgbClr val="000000"/>
              </a:solidFill>
              <a:latin typeface="Calibri"/>
            </a:endParaRPr>
          </a:p>
        </p:txBody>
      </p:sp>
      <p:graphicFrame>
        <p:nvGraphicFramePr>
          <p:cNvPr id="2" name="Diagram2"/>
          <p:cNvGraphicFramePr/>
          <p:nvPr>
            <p:extLst>
              <p:ext uri="{D42A27DB-BD31-4B8C-83A1-F6EECF244321}">
                <p14:modId xmlns:p14="http://schemas.microsoft.com/office/powerpoint/2010/main" val="1455989972"/>
              </p:ext>
            </p:extLst>
          </p:nvPr>
        </p:nvGraphicFramePr>
        <p:xfrm>
          <a:off x="423720" y="1690560"/>
          <a:ext cx="11507760" cy="466524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173" name="TextShape 2"/>
          <p:cNvSpPr txBox="1"/>
          <p:nvPr/>
        </p:nvSpPr>
        <p:spPr>
          <a:xfrm>
            <a:off x="8610480" y="6356520"/>
            <a:ext cx="2742840" cy="364680"/>
          </a:xfrm>
          <a:prstGeom prst="rect">
            <a:avLst/>
          </a:prstGeom>
          <a:noFill/>
          <a:ln>
            <a:noFill/>
          </a:ln>
        </p:spPr>
        <p:txBody>
          <a:bodyPr anchor="ctr">
            <a:noAutofit/>
          </a:bodyPr>
          <a:p>
            <a:pPr algn="r">
              <a:lnSpc>
                <a:spcPct val="100000"/>
              </a:lnSpc>
            </a:pPr>
            <a:fld id="{E7F9D36D-6AB4-4420-964B-D4E048265497}" type="slidenum">
              <a:rPr b="0" lang="en-US" sz="1200" spc="-1" strike="noStrike">
                <a:solidFill>
                  <a:srgbClr val="8b8b8b"/>
                </a:solidFill>
                <a:latin typeface="Calibri"/>
              </a:rPr>
              <a:t>10</a:t>
            </a:fld>
            <a:endParaRPr b="0" lang="en-US" sz="1200" spc="-1" strike="noStrike">
              <a:latin typeface="Times New Roman"/>
            </a:endParaRPr>
          </a:p>
        </p:txBody>
      </p:sp>
      <p:sp>
        <p:nvSpPr>
          <p:cNvPr id="174" name="CustomShape 3"/>
          <p:cNvSpPr/>
          <p:nvPr/>
        </p:nvSpPr>
        <p:spPr>
          <a:xfrm>
            <a:off x="838080" y="1690560"/>
            <a:ext cx="3934080" cy="577800"/>
          </a:xfrm>
          <a:prstGeom prst="rect">
            <a:avLst/>
          </a:prstGeom>
          <a:noFill/>
          <a:ln>
            <a:noFill/>
          </a:ln>
        </p:spPr>
        <p:style>
          <a:lnRef idx="0"/>
          <a:fillRef idx="0"/>
          <a:effectRef idx="2"/>
          <a:fontRef idx="minor"/>
        </p:style>
        <p:txBody>
          <a:bodyPr lIns="90000" rIns="90000" tIns="45000" bIns="45000">
            <a:spAutoFit/>
          </a:bodyPr>
          <a:p>
            <a:pPr>
              <a:lnSpc>
                <a:spcPct val="100000"/>
              </a:lnSpc>
            </a:pPr>
            <a:r>
              <a:rPr b="0" lang="en-US" sz="3200" spc="-1" strike="noStrike">
                <a:solidFill>
                  <a:srgbClr val="000000"/>
                </a:solidFill>
                <a:latin typeface="Calibri"/>
              </a:rPr>
              <a:t>Perceptions de </a:t>
            </a:r>
            <a:endParaRPr b="0" lang="en-US" sz="32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TextShape 1"/>
          <p:cNvSpPr txBox="1"/>
          <p:nvPr/>
        </p:nvSpPr>
        <p:spPr>
          <a:xfrm>
            <a:off x="8610480" y="6356520"/>
            <a:ext cx="2742840" cy="364680"/>
          </a:xfrm>
          <a:prstGeom prst="rect">
            <a:avLst/>
          </a:prstGeom>
          <a:noFill/>
          <a:ln>
            <a:noFill/>
          </a:ln>
        </p:spPr>
        <p:txBody>
          <a:bodyPr anchor="ctr">
            <a:noAutofit/>
          </a:bodyPr>
          <a:p>
            <a:pPr algn="r">
              <a:lnSpc>
                <a:spcPct val="100000"/>
              </a:lnSpc>
            </a:pPr>
            <a:fld id="{7E81A1B3-4C85-41ED-A933-367F8AED7EEE}" type="slidenum">
              <a:rPr b="0" lang="en-US" sz="1200" spc="-1" strike="noStrike">
                <a:solidFill>
                  <a:srgbClr val="8b8b8b"/>
                </a:solidFill>
                <a:latin typeface="Calibri"/>
              </a:rPr>
              <a:t>10</a:t>
            </a:fld>
            <a:endParaRPr b="0" lang="en-US" sz="1200" spc="-1" strike="noStrike">
              <a:latin typeface="Times New Roman"/>
            </a:endParaRPr>
          </a:p>
        </p:txBody>
      </p:sp>
      <p:sp>
        <p:nvSpPr>
          <p:cNvPr id="176" name="CustomShape 2"/>
          <p:cNvSpPr/>
          <p:nvPr/>
        </p:nvSpPr>
        <p:spPr>
          <a:xfrm>
            <a:off x="2913840" y="1388880"/>
            <a:ext cx="3046680" cy="4317120"/>
          </a:xfrm>
          <a:prstGeom prst="roundRect">
            <a:avLst>
              <a:gd name="adj" fmla="val 16667"/>
            </a:avLst>
          </a:prstGeom>
          <a:noFill/>
          <a:ln w="38160"/>
        </p:spPr>
        <p:style>
          <a:lnRef idx="2">
            <a:schemeClr val="accent1">
              <a:shade val="50000"/>
            </a:schemeClr>
          </a:lnRef>
          <a:fillRef idx="1">
            <a:schemeClr val="accent1"/>
          </a:fillRef>
          <a:effectRef idx="0">
            <a:schemeClr val="accent1"/>
          </a:effectRef>
          <a:fontRef idx="minor"/>
        </p:style>
        <p:txBody>
          <a:bodyPr lIns="90000" rIns="90000" tIns="45000" bIns="45000">
            <a:noAutofit/>
          </a:bodyPr>
          <a:p>
            <a:pPr algn="ctr">
              <a:lnSpc>
                <a:spcPct val="100000"/>
              </a:lnSpc>
            </a:pPr>
            <a:r>
              <a:rPr b="0" lang="en-US" sz="1800" spc="-1" strike="noStrike">
                <a:solidFill>
                  <a:srgbClr val="1f4e79"/>
                </a:solidFill>
                <a:latin typeface="Calibri"/>
              </a:rPr>
              <a:t>Sources</a:t>
            </a:r>
            <a:endParaRPr b="0" lang="en-US" sz="1800" spc="-1" strike="noStrike">
              <a:latin typeface="Arial"/>
            </a:endParaRPr>
          </a:p>
        </p:txBody>
      </p:sp>
      <p:sp>
        <p:nvSpPr>
          <p:cNvPr id="177" name="CustomShape 3"/>
          <p:cNvSpPr/>
          <p:nvPr/>
        </p:nvSpPr>
        <p:spPr>
          <a:xfrm>
            <a:off x="6428880" y="1422360"/>
            <a:ext cx="2947320" cy="4283280"/>
          </a:xfrm>
          <a:prstGeom prst="roundRect">
            <a:avLst>
              <a:gd name="adj" fmla="val 16667"/>
            </a:avLst>
          </a:prstGeom>
          <a:noFill/>
          <a:ln w="38160">
            <a:solidFill>
              <a:srgbClr val="00b050"/>
            </a:solidFill>
          </a:ln>
        </p:spPr>
        <p:style>
          <a:lnRef idx="2">
            <a:schemeClr val="accent1">
              <a:shade val="50000"/>
            </a:schemeClr>
          </a:lnRef>
          <a:fillRef idx="1">
            <a:schemeClr val="accent1"/>
          </a:fillRef>
          <a:effectRef idx="0">
            <a:schemeClr val="accent1"/>
          </a:effectRef>
          <a:fontRef idx="minor"/>
        </p:style>
        <p:txBody>
          <a:bodyPr lIns="90000" rIns="90000" tIns="45000" bIns="45000">
            <a:noAutofit/>
          </a:bodyPr>
          <a:p>
            <a:pPr algn="ctr">
              <a:lnSpc>
                <a:spcPct val="100000"/>
              </a:lnSpc>
            </a:pPr>
            <a:r>
              <a:rPr b="0" lang="en-US" sz="1800" spc="-1" strike="noStrike">
                <a:solidFill>
                  <a:srgbClr val="00b050"/>
                </a:solidFill>
                <a:latin typeface="Calibri"/>
              </a:rPr>
              <a:t>Manifestations</a:t>
            </a:r>
            <a:endParaRPr b="0" lang="en-US" sz="1800" spc="-1" strike="noStrike">
              <a:latin typeface="Arial"/>
            </a:endParaRPr>
          </a:p>
        </p:txBody>
      </p:sp>
      <p:sp>
        <p:nvSpPr>
          <p:cNvPr id="178" name="CustomShape 4"/>
          <p:cNvSpPr/>
          <p:nvPr/>
        </p:nvSpPr>
        <p:spPr>
          <a:xfrm>
            <a:off x="332640" y="2448000"/>
            <a:ext cx="2187360" cy="2198880"/>
          </a:xfrm>
          <a:prstGeom prst="ellipse">
            <a:avLst/>
          </a:prstGeom>
          <a:noFill/>
          <a:ln w="38160">
            <a:solidFill>
              <a:schemeClr val="accent2">
                <a:lumMod val="75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800" spc="-1" strike="noStrike">
                <a:solidFill>
                  <a:srgbClr val="c55a11"/>
                </a:solidFill>
                <a:latin typeface="Calibri"/>
              </a:rPr>
              <a:t>Activité pédagogique</a:t>
            </a:r>
            <a:endParaRPr b="0" lang="en-US" sz="1800" spc="-1" strike="noStrike">
              <a:latin typeface="Arial"/>
            </a:endParaRPr>
          </a:p>
        </p:txBody>
      </p:sp>
      <p:sp>
        <p:nvSpPr>
          <p:cNvPr id="179" name="CustomShape 5"/>
          <p:cNvSpPr/>
          <p:nvPr/>
        </p:nvSpPr>
        <p:spPr>
          <a:xfrm>
            <a:off x="9659160" y="2494440"/>
            <a:ext cx="2152440" cy="2106360"/>
          </a:xfrm>
          <a:prstGeom prst="ellipse">
            <a:avLst/>
          </a:prstGeom>
          <a:noFill/>
          <a:ln w="38160">
            <a:solidFill>
              <a:srgbClr val="ff2f92"/>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800" spc="-1" strike="noStrike">
                <a:solidFill>
                  <a:srgbClr val="ff2f92"/>
                </a:solidFill>
                <a:latin typeface="Calibri"/>
              </a:rPr>
              <a:t>Apprentissage (réussite)</a:t>
            </a:r>
            <a:endParaRPr b="0" lang="en-US" sz="1800" spc="-1" strike="noStrike">
              <a:latin typeface="Arial"/>
            </a:endParaRPr>
          </a:p>
        </p:txBody>
      </p:sp>
      <p:sp>
        <p:nvSpPr>
          <p:cNvPr id="180" name="CustomShape 6"/>
          <p:cNvSpPr/>
          <p:nvPr/>
        </p:nvSpPr>
        <p:spPr>
          <a:xfrm>
            <a:off x="3078000" y="2129760"/>
            <a:ext cx="2754360" cy="914040"/>
          </a:xfrm>
          <a:prstGeom prst="roundRect">
            <a:avLst>
              <a:gd name="adj" fmla="val 16667"/>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800" spc="-1" strike="noStrike">
                <a:solidFill>
                  <a:srgbClr val="2f5597"/>
                </a:solidFill>
                <a:latin typeface="Calibri"/>
              </a:rPr>
              <a:t>Perception de la valeur</a:t>
            </a:r>
            <a:endParaRPr b="0" lang="en-US" sz="1800" spc="-1" strike="noStrike">
              <a:latin typeface="Arial"/>
            </a:endParaRPr>
          </a:p>
          <a:p>
            <a:pPr algn="ctr">
              <a:lnSpc>
                <a:spcPct val="100000"/>
              </a:lnSpc>
            </a:pPr>
            <a:r>
              <a:rPr b="0" lang="en-US" sz="1800" spc="-1" strike="noStrike">
                <a:solidFill>
                  <a:srgbClr val="2f5597"/>
                </a:solidFill>
                <a:latin typeface="Calibri"/>
              </a:rPr>
              <a:t>(est-ce important?)</a:t>
            </a:r>
            <a:endParaRPr b="0" lang="en-US" sz="1800" spc="-1" strike="noStrike">
              <a:latin typeface="Arial"/>
            </a:endParaRPr>
          </a:p>
        </p:txBody>
      </p:sp>
      <p:sp>
        <p:nvSpPr>
          <p:cNvPr id="181" name="CustomShape 7"/>
          <p:cNvSpPr/>
          <p:nvPr/>
        </p:nvSpPr>
        <p:spPr>
          <a:xfrm>
            <a:off x="3078000" y="3267000"/>
            <a:ext cx="2754360" cy="914040"/>
          </a:xfrm>
          <a:prstGeom prst="roundRect">
            <a:avLst>
              <a:gd name="adj" fmla="val 16667"/>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800" spc="-1" strike="noStrike">
                <a:solidFill>
                  <a:srgbClr val="2f5597"/>
                </a:solidFill>
                <a:latin typeface="Calibri"/>
              </a:rPr>
              <a:t>Perception de la compétence</a:t>
            </a:r>
            <a:endParaRPr b="0" lang="en-US" sz="1800" spc="-1" strike="noStrike">
              <a:latin typeface="Arial"/>
            </a:endParaRPr>
          </a:p>
          <a:p>
            <a:pPr algn="ctr">
              <a:lnSpc>
                <a:spcPct val="100000"/>
              </a:lnSpc>
            </a:pPr>
            <a:r>
              <a:rPr b="0" lang="en-US" sz="1800" spc="-1" strike="noStrike">
                <a:solidFill>
                  <a:srgbClr val="2f5597"/>
                </a:solidFill>
                <a:latin typeface="Calibri"/>
              </a:rPr>
              <a:t>(Suis-je capable?)</a:t>
            </a:r>
            <a:endParaRPr b="0" lang="en-US" sz="1800" spc="-1" strike="noStrike">
              <a:latin typeface="Arial"/>
            </a:endParaRPr>
          </a:p>
        </p:txBody>
      </p:sp>
      <p:sp>
        <p:nvSpPr>
          <p:cNvPr id="182" name="CustomShape 8"/>
          <p:cNvSpPr/>
          <p:nvPr/>
        </p:nvSpPr>
        <p:spPr>
          <a:xfrm>
            <a:off x="3055680" y="4404240"/>
            <a:ext cx="2754360" cy="914040"/>
          </a:xfrm>
          <a:prstGeom prst="roundRect">
            <a:avLst>
              <a:gd name="adj" fmla="val 16667"/>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800" spc="-1" strike="noStrike">
                <a:solidFill>
                  <a:srgbClr val="2f5597"/>
                </a:solidFill>
                <a:latin typeface="Calibri"/>
              </a:rPr>
              <a:t>Perception de la contrôlabilité</a:t>
            </a:r>
            <a:endParaRPr b="0" lang="en-US" sz="1800" spc="-1" strike="noStrike">
              <a:latin typeface="Arial"/>
            </a:endParaRPr>
          </a:p>
          <a:p>
            <a:pPr algn="ctr">
              <a:lnSpc>
                <a:spcPct val="100000"/>
              </a:lnSpc>
            </a:pPr>
            <a:r>
              <a:rPr b="0" lang="en-US" sz="1800" spc="-1" strike="noStrike">
                <a:solidFill>
                  <a:srgbClr val="2f5597"/>
                </a:solidFill>
                <a:latin typeface="Calibri"/>
              </a:rPr>
              <a:t>(Ai-je mon mot à dire?)</a:t>
            </a:r>
            <a:endParaRPr b="0" lang="en-US" sz="1800" spc="-1" strike="noStrike">
              <a:latin typeface="Arial"/>
            </a:endParaRPr>
          </a:p>
        </p:txBody>
      </p:sp>
      <p:sp>
        <p:nvSpPr>
          <p:cNvPr id="183" name="CustomShape 9"/>
          <p:cNvSpPr/>
          <p:nvPr/>
        </p:nvSpPr>
        <p:spPr>
          <a:xfrm>
            <a:off x="445680" y="459360"/>
            <a:ext cx="9213120" cy="94284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800" spc="-1" strike="noStrike">
                <a:solidFill>
                  <a:srgbClr val="000000"/>
                </a:solidFill>
                <a:latin typeface="Abadi MT Condensed Extra Bold"/>
                <a:ea typeface="Abadi MT Condensed Extra Bold"/>
              </a:rPr>
              <a:t>La dynamique motivationnelle chez l’étudiant (Viau, 2013)</a:t>
            </a:r>
            <a:endParaRPr b="0" lang="en-US" sz="2800" spc="-1" strike="noStrike">
              <a:latin typeface="Arial"/>
            </a:endParaRPr>
          </a:p>
        </p:txBody>
      </p:sp>
      <p:sp>
        <p:nvSpPr>
          <p:cNvPr id="184" name="CustomShape 10"/>
          <p:cNvSpPr/>
          <p:nvPr/>
        </p:nvSpPr>
        <p:spPr>
          <a:xfrm>
            <a:off x="6621840" y="2586960"/>
            <a:ext cx="2569320" cy="914040"/>
          </a:xfrm>
          <a:prstGeom prst="roundRect">
            <a:avLst>
              <a:gd name="adj" fmla="val 16667"/>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800" spc="-1" strike="noStrike">
                <a:solidFill>
                  <a:srgbClr val="548235"/>
                </a:solidFill>
                <a:latin typeface="Calibri"/>
              </a:rPr>
              <a:t>S’engager</a:t>
            </a:r>
            <a:endParaRPr b="0" lang="en-US" sz="1800" spc="-1" strike="noStrike">
              <a:latin typeface="Arial"/>
            </a:endParaRPr>
          </a:p>
        </p:txBody>
      </p:sp>
      <p:sp>
        <p:nvSpPr>
          <p:cNvPr id="185" name="CustomShape 11"/>
          <p:cNvSpPr/>
          <p:nvPr/>
        </p:nvSpPr>
        <p:spPr>
          <a:xfrm>
            <a:off x="6605280" y="3686400"/>
            <a:ext cx="2569320" cy="914040"/>
          </a:xfrm>
          <a:prstGeom prst="roundRect">
            <a:avLst>
              <a:gd name="adj" fmla="val 16667"/>
            </a:avLst>
          </a:prstGeom>
          <a:solidFill>
            <a:schemeClr val="accent6">
              <a:lumMod val="40000"/>
              <a:lumOff val="60000"/>
            </a:schemeClr>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800" spc="-1" strike="noStrike">
                <a:solidFill>
                  <a:srgbClr val="548235"/>
                </a:solidFill>
                <a:latin typeface="Calibri"/>
              </a:rPr>
              <a:t>Persévérer</a:t>
            </a:r>
            <a:endParaRPr b="0" lang="en-US" sz="1800" spc="-1" strike="noStrike">
              <a:latin typeface="Arial"/>
            </a:endParaRPr>
          </a:p>
        </p:txBody>
      </p:sp>
      <p:sp>
        <p:nvSpPr>
          <p:cNvPr id="186" name="CustomShape 12"/>
          <p:cNvSpPr/>
          <p:nvPr/>
        </p:nvSpPr>
        <p:spPr>
          <a:xfrm>
            <a:off x="3507120" y="5899320"/>
            <a:ext cx="1851480" cy="914040"/>
          </a:xfrm>
          <a:prstGeom prst="diamond">
            <a:avLst/>
          </a:prstGeom>
          <a:solidFill>
            <a:schemeClr val="accent4">
              <a:lumMod val="40000"/>
              <a:lumOff val="60000"/>
            </a:schemeClr>
          </a:solidFill>
          <a:ln w="38160">
            <a:solidFill>
              <a:schemeClr val="accent4">
                <a:lumMod val="75000"/>
              </a:schemeClr>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0" lang="en-US" sz="1800" spc="-1" strike="noStrike">
                <a:solidFill>
                  <a:srgbClr val="bf9000"/>
                </a:solidFill>
                <a:latin typeface="Calibri"/>
              </a:rPr>
              <a:t>Autres sources</a:t>
            </a:r>
            <a:endParaRPr b="0" lang="en-US" sz="1800" spc="-1" strike="noStrike">
              <a:latin typeface="Arial"/>
            </a:endParaRPr>
          </a:p>
        </p:txBody>
      </p:sp>
      <p:sp>
        <p:nvSpPr>
          <p:cNvPr id="187" name="CustomShape 13"/>
          <p:cNvSpPr/>
          <p:nvPr/>
        </p:nvSpPr>
        <p:spPr>
          <a:xfrm flipH="1">
            <a:off x="2520360" y="3547800"/>
            <a:ext cx="393120" cy="360"/>
          </a:xfrm>
          <a:custGeom>
            <a:avLst/>
            <a:gdLst/>
            <a:ahLst/>
            <a:rect l="l" t="t" r="r" b="b"/>
            <a:pathLst>
              <a:path w="21600" h="21600">
                <a:moveTo>
                  <a:pt x="0" y="0"/>
                </a:moveTo>
                <a:lnTo>
                  <a:pt x="21600" y="21600"/>
                </a:lnTo>
              </a:path>
            </a:pathLst>
          </a:custGeom>
          <a:noFill/>
          <a:ln w="38160">
            <a:solidFill>
              <a:schemeClr val="accent1">
                <a:lumMod val="50000"/>
              </a:schemeClr>
            </a:solidFill>
            <a:tailEnd len="med" type="triangle" w="med"/>
          </a:ln>
        </p:spPr>
        <p:style>
          <a:lnRef idx="1">
            <a:schemeClr val="accent1"/>
          </a:lnRef>
          <a:fillRef idx="0">
            <a:schemeClr val="accent1"/>
          </a:fillRef>
          <a:effectRef idx="0">
            <a:schemeClr val="accent1"/>
          </a:effectRef>
          <a:fontRef idx="minor"/>
        </p:style>
      </p:sp>
      <p:sp>
        <p:nvSpPr>
          <p:cNvPr id="188" name="CustomShape 14"/>
          <p:cNvSpPr/>
          <p:nvPr/>
        </p:nvSpPr>
        <p:spPr>
          <a:xfrm flipV="1">
            <a:off x="5960880" y="3124080"/>
            <a:ext cx="467280" cy="423360"/>
          </a:xfrm>
          <a:custGeom>
            <a:avLst/>
            <a:gdLst/>
            <a:ahLst/>
            <a:rect l="l" t="t" r="r" b="b"/>
            <a:pathLst>
              <a:path w="21600" h="21600">
                <a:moveTo>
                  <a:pt x="0" y="0"/>
                </a:moveTo>
                <a:lnTo>
                  <a:pt x="21600" y="21600"/>
                </a:lnTo>
              </a:path>
            </a:pathLst>
          </a:custGeom>
          <a:noFill/>
          <a:ln w="38160">
            <a:solidFill>
              <a:schemeClr val="accent5">
                <a:lumMod val="75000"/>
              </a:schemeClr>
            </a:solidFill>
            <a:tailEnd len="med" type="triangle" w="med"/>
          </a:ln>
        </p:spPr>
        <p:style>
          <a:lnRef idx="1">
            <a:schemeClr val="accent1"/>
          </a:lnRef>
          <a:fillRef idx="0">
            <a:schemeClr val="accent1"/>
          </a:fillRef>
          <a:effectRef idx="0">
            <a:schemeClr val="accent1"/>
          </a:effectRef>
          <a:fontRef idx="minor"/>
        </p:style>
      </p:sp>
      <p:sp>
        <p:nvSpPr>
          <p:cNvPr id="189" name="CustomShape 15"/>
          <p:cNvSpPr/>
          <p:nvPr/>
        </p:nvSpPr>
        <p:spPr>
          <a:xfrm>
            <a:off x="5960880" y="3547800"/>
            <a:ext cx="422640" cy="595800"/>
          </a:xfrm>
          <a:custGeom>
            <a:avLst/>
            <a:gdLst/>
            <a:ahLst/>
            <a:rect l="l" t="t" r="r" b="b"/>
            <a:pathLst>
              <a:path w="21600" h="21600">
                <a:moveTo>
                  <a:pt x="0" y="0"/>
                </a:moveTo>
                <a:lnTo>
                  <a:pt x="21600" y="21600"/>
                </a:lnTo>
              </a:path>
            </a:pathLst>
          </a:custGeom>
          <a:noFill/>
          <a:ln w="38160">
            <a:solidFill>
              <a:schemeClr val="accent5">
                <a:lumMod val="75000"/>
              </a:schemeClr>
            </a:solidFill>
            <a:tailEnd len="med" type="triangle" w="med"/>
          </a:ln>
        </p:spPr>
        <p:style>
          <a:lnRef idx="1">
            <a:schemeClr val="accent1"/>
          </a:lnRef>
          <a:fillRef idx="0">
            <a:schemeClr val="accent1"/>
          </a:fillRef>
          <a:effectRef idx="0">
            <a:schemeClr val="accent1"/>
          </a:effectRef>
          <a:fontRef idx="minor"/>
        </p:style>
      </p:sp>
      <p:sp>
        <p:nvSpPr>
          <p:cNvPr id="190" name="CustomShape 16"/>
          <p:cNvSpPr/>
          <p:nvPr/>
        </p:nvSpPr>
        <p:spPr>
          <a:xfrm>
            <a:off x="9376560" y="3136680"/>
            <a:ext cx="282240" cy="205200"/>
          </a:xfrm>
          <a:custGeom>
            <a:avLst/>
            <a:gdLst/>
            <a:ahLst/>
            <a:rect l="l" t="t" r="r" b="b"/>
            <a:pathLst>
              <a:path w="21600" h="21600">
                <a:moveTo>
                  <a:pt x="0" y="0"/>
                </a:moveTo>
                <a:lnTo>
                  <a:pt x="21600" y="21600"/>
                </a:lnTo>
              </a:path>
            </a:pathLst>
          </a:custGeom>
          <a:noFill/>
          <a:ln w="38160">
            <a:solidFill>
              <a:schemeClr val="accent6"/>
            </a:solidFill>
            <a:tailEnd len="med" type="triangle" w="med"/>
          </a:ln>
        </p:spPr>
        <p:style>
          <a:lnRef idx="1">
            <a:schemeClr val="accent1"/>
          </a:lnRef>
          <a:fillRef idx="0">
            <a:schemeClr val="accent1"/>
          </a:fillRef>
          <a:effectRef idx="0">
            <a:schemeClr val="accent1"/>
          </a:effectRef>
          <a:fontRef idx="minor"/>
        </p:style>
      </p:sp>
      <p:sp>
        <p:nvSpPr>
          <p:cNvPr id="191" name="CustomShape 17"/>
          <p:cNvSpPr/>
          <p:nvPr/>
        </p:nvSpPr>
        <p:spPr>
          <a:xfrm flipV="1">
            <a:off x="9429480" y="3821760"/>
            <a:ext cx="229320" cy="274680"/>
          </a:xfrm>
          <a:custGeom>
            <a:avLst/>
            <a:gdLst/>
            <a:ahLst/>
            <a:rect l="l" t="t" r="r" b="b"/>
            <a:pathLst>
              <a:path w="21600" h="21600">
                <a:moveTo>
                  <a:pt x="0" y="0"/>
                </a:moveTo>
                <a:lnTo>
                  <a:pt x="21600" y="21600"/>
                </a:lnTo>
              </a:path>
            </a:pathLst>
          </a:custGeom>
          <a:noFill/>
          <a:ln w="38160">
            <a:solidFill>
              <a:schemeClr val="accent6"/>
            </a:solidFill>
            <a:tailEnd len="med" type="triangle" w="med"/>
          </a:ln>
        </p:spPr>
        <p:style>
          <a:lnRef idx="1">
            <a:schemeClr val="accent1"/>
          </a:lnRef>
          <a:fillRef idx="0">
            <a:schemeClr val="accent1"/>
          </a:fillRef>
          <a:effectRef idx="0">
            <a:schemeClr val="accent1"/>
          </a:effectRef>
          <a:fontRef idx="minor"/>
        </p:style>
      </p:sp>
      <p:sp>
        <p:nvSpPr>
          <p:cNvPr id="192" name="Line 18"/>
          <p:cNvSpPr/>
          <p:nvPr/>
        </p:nvSpPr>
        <p:spPr>
          <a:xfrm>
            <a:off x="10735200" y="4600800"/>
            <a:ext cx="0" cy="1637640"/>
          </a:xfrm>
          <a:prstGeom prst="line">
            <a:avLst/>
          </a:prstGeom>
          <a:ln w="38160">
            <a:solidFill>
              <a:srgbClr val="ff2f92"/>
            </a:solidFill>
          </a:ln>
        </p:spPr>
        <p:style>
          <a:lnRef idx="1">
            <a:schemeClr val="accent1"/>
          </a:lnRef>
          <a:fillRef idx="0">
            <a:schemeClr val="accent1"/>
          </a:fillRef>
          <a:effectRef idx="0">
            <a:schemeClr val="accent1"/>
          </a:effectRef>
          <a:fontRef idx="minor"/>
        </p:style>
      </p:sp>
      <p:sp>
        <p:nvSpPr>
          <p:cNvPr id="193" name="Line 19"/>
          <p:cNvSpPr/>
          <p:nvPr/>
        </p:nvSpPr>
        <p:spPr>
          <a:xfrm flipH="1">
            <a:off x="5729400" y="6238440"/>
            <a:ext cx="5005800" cy="0"/>
          </a:xfrm>
          <a:prstGeom prst="line">
            <a:avLst/>
          </a:prstGeom>
          <a:ln w="38160">
            <a:solidFill>
              <a:srgbClr val="ff2f92"/>
            </a:solidFill>
          </a:ln>
        </p:spPr>
        <p:style>
          <a:lnRef idx="1">
            <a:schemeClr val="accent1"/>
          </a:lnRef>
          <a:fillRef idx="0">
            <a:schemeClr val="accent1"/>
          </a:fillRef>
          <a:effectRef idx="0">
            <a:schemeClr val="accent1"/>
          </a:effectRef>
          <a:fontRef idx="minor"/>
        </p:style>
      </p:sp>
      <p:sp>
        <p:nvSpPr>
          <p:cNvPr id="194" name="CustomShape 20"/>
          <p:cNvSpPr/>
          <p:nvPr/>
        </p:nvSpPr>
        <p:spPr>
          <a:xfrm flipH="1" flipV="1">
            <a:off x="5381280" y="5798160"/>
            <a:ext cx="347760" cy="439560"/>
          </a:xfrm>
          <a:custGeom>
            <a:avLst/>
            <a:gdLst/>
            <a:ahLst/>
            <a:rect l="l" t="t" r="r" b="b"/>
            <a:pathLst>
              <a:path w="21600" h="21600">
                <a:moveTo>
                  <a:pt x="0" y="0"/>
                </a:moveTo>
                <a:lnTo>
                  <a:pt x="21600" y="21600"/>
                </a:lnTo>
              </a:path>
            </a:pathLst>
          </a:custGeom>
          <a:noFill/>
          <a:ln w="38160">
            <a:solidFill>
              <a:srgbClr val="ff2f92"/>
            </a:solidFill>
            <a:tailEnd len="med" type="triangle" w="med"/>
          </a:ln>
        </p:spPr>
        <p:style>
          <a:lnRef idx="1">
            <a:schemeClr val="accent1"/>
          </a:lnRef>
          <a:fillRef idx="0">
            <a:schemeClr val="accent1"/>
          </a:fillRef>
          <a:effectRef idx="0">
            <a:schemeClr val="accent1"/>
          </a:effectRef>
          <a:fontRef idx="minor"/>
        </p:style>
      </p:sp>
      <p:sp>
        <p:nvSpPr>
          <p:cNvPr id="195" name="CustomShape 21"/>
          <p:cNvSpPr/>
          <p:nvPr/>
        </p:nvSpPr>
        <p:spPr>
          <a:xfrm flipV="1">
            <a:off x="4433040" y="5735520"/>
            <a:ext cx="3960" cy="192600"/>
          </a:xfrm>
          <a:custGeom>
            <a:avLst/>
            <a:gdLst/>
            <a:ahLst/>
            <a:rect l="l" t="t" r="r" b="b"/>
            <a:pathLst>
              <a:path w="21600" h="21600">
                <a:moveTo>
                  <a:pt x="0" y="0"/>
                </a:moveTo>
                <a:lnTo>
                  <a:pt x="21600" y="21600"/>
                </a:lnTo>
              </a:path>
            </a:pathLst>
          </a:custGeom>
          <a:noFill/>
          <a:ln w="38160">
            <a:solidFill>
              <a:schemeClr val="accent4">
                <a:lumMod val="75000"/>
              </a:schemeClr>
            </a:solidFill>
            <a:tailEnd len="med" type="triangle" w="med"/>
          </a:ln>
        </p:spPr>
        <p:style>
          <a:lnRef idx="1">
            <a:schemeClr val="accent1"/>
          </a:lnRef>
          <a:fillRef idx="0">
            <a:schemeClr val="accent1"/>
          </a:fillRef>
          <a:effectRef idx="0">
            <a:schemeClr val="accent1"/>
          </a:effectRef>
          <a:fontRef idx="minor"/>
        </p:style>
      </p:sp>
      <p:pic>
        <p:nvPicPr>
          <p:cNvPr id="196" name="Image 61" descr=""/>
          <p:cNvPicPr/>
          <p:nvPr/>
        </p:nvPicPr>
        <p:blipFill>
          <a:blip r:embed="rId1"/>
          <a:stretch/>
        </p:blipFill>
        <p:spPr>
          <a:xfrm>
            <a:off x="5344920" y="2846880"/>
            <a:ext cx="1654560" cy="1476360"/>
          </a:xfrm>
          <a:prstGeom prst="rect">
            <a:avLst/>
          </a:prstGeom>
          <a:ln>
            <a:noFill/>
          </a:ln>
        </p:spPr>
      </p:pic>
    </p:spTree>
  </p:cSld>
  <mc:AlternateContent>
    <mc:Choice Requires="p14">
      <p:transition spd="slow" p14:dur="2000"/>
    </mc:Choice>
    <mc:Fallback>
      <p:transition spd="slow"/>
    </mc:Fallback>
  </mc:AlternateContent>
  <p:timing>
    <p:tnLst>
      <p:par>
        <p:cTn id="25" dur="indefinite" restart="never" nodeType="tmRoot">
          <p:childTnLst>
            <p:seq>
              <p:cTn id="26" dur="indefinite" nodeType="mainSeq">
                <p:childTnLst>
                  <p:par>
                    <p:cTn id="27" fill="hold">
                      <p:stCondLst>
                        <p:cond delay="indefinite"/>
                      </p:stCondLst>
                      <p:childTnLst>
                        <p:par>
                          <p:cTn id="28" fill="hold">
                            <p:stCondLst>
                              <p:cond delay="0"/>
                            </p:stCondLst>
                            <p:childTnLst>
                              <p:par>
                                <p:cTn id="29" nodeType="clickEffect" fill="hold" presetClass="entr" presetID="1">
                                  <p:stCondLst>
                                    <p:cond delay="0"/>
                                  </p:stCondLst>
                                  <p:childTnLst>
                                    <p:set>
                                      <p:cBhvr>
                                        <p:cTn id="30" dur="1" fill="hold">
                                          <p:stCondLst>
                                            <p:cond delay="0"/>
                                          </p:stCondLst>
                                        </p:cTn>
                                        <p:tgtEl>
                                          <p:spTgt spid="1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7" name="Espace réservé du contenu 4" descr=""/>
          <p:cNvPicPr/>
          <p:nvPr/>
        </p:nvPicPr>
        <p:blipFill>
          <a:blip r:embed="rId1"/>
          <a:stretch/>
        </p:blipFill>
        <p:spPr>
          <a:xfrm>
            <a:off x="1049400" y="0"/>
            <a:ext cx="9775080" cy="6857640"/>
          </a:xfrm>
          <a:prstGeom prst="rect">
            <a:avLst/>
          </a:prstGeom>
          <a:ln>
            <a:noFill/>
          </a:ln>
        </p:spPr>
      </p:pic>
      <p:sp>
        <p:nvSpPr>
          <p:cNvPr id="198" name="TextShape 1"/>
          <p:cNvSpPr txBox="1"/>
          <p:nvPr/>
        </p:nvSpPr>
        <p:spPr>
          <a:xfrm>
            <a:off x="8610480" y="6356520"/>
            <a:ext cx="2742840" cy="364680"/>
          </a:xfrm>
          <a:prstGeom prst="rect">
            <a:avLst/>
          </a:prstGeom>
          <a:noFill/>
          <a:ln>
            <a:noFill/>
          </a:ln>
        </p:spPr>
        <p:txBody>
          <a:bodyPr anchor="ctr">
            <a:noAutofit/>
          </a:bodyPr>
          <a:p>
            <a:pPr algn="r">
              <a:lnSpc>
                <a:spcPct val="100000"/>
              </a:lnSpc>
            </a:pPr>
            <a:fld id="{F9224898-29B7-4930-B17B-E7089E4BC5EC}" type="slidenum">
              <a:rPr b="0" lang="en-US" sz="1200" spc="-1" strike="noStrike">
                <a:solidFill>
                  <a:srgbClr val="8b8b8b"/>
                </a:solidFill>
                <a:latin typeface="Calibri"/>
              </a:rPr>
              <a:t>10</a:t>
            </a:fld>
            <a:endParaRPr b="0" lang="en-US" sz="1200" spc="-1" strike="noStrike">
              <a:latin typeface="Times New Roman"/>
            </a:endParaRPr>
          </a:p>
        </p:txBody>
      </p:sp>
      <p:sp>
        <p:nvSpPr>
          <p:cNvPr id="199" name="CustomShape 2"/>
          <p:cNvSpPr/>
          <p:nvPr/>
        </p:nvSpPr>
        <p:spPr>
          <a:xfrm>
            <a:off x="10040040" y="344880"/>
            <a:ext cx="186660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1800" spc="-1" strike="noStrike">
                <a:solidFill>
                  <a:srgbClr val="000000"/>
                </a:solidFill>
                <a:latin typeface="Calibri"/>
              </a:rPr>
              <a:t>(Houart, 2017)</a:t>
            </a:r>
            <a:endParaRPr b="0" lang="en-US" sz="1800" spc="-1" strike="noStrike">
              <a:latin typeface="Arial"/>
            </a:endParaRPr>
          </a:p>
        </p:txBody>
      </p:sp>
      <p:sp>
        <p:nvSpPr>
          <p:cNvPr id="200" name="CustomShape 3"/>
          <p:cNvSpPr/>
          <p:nvPr/>
        </p:nvSpPr>
        <p:spPr>
          <a:xfrm>
            <a:off x="5706360" y="3429000"/>
            <a:ext cx="2129400" cy="1770480"/>
          </a:xfrm>
          <a:prstGeom prst="ellipse">
            <a:avLst/>
          </a:prstGeom>
          <a:solidFill>
            <a:srgbClr val="ff0000">
              <a:alpha val="21000"/>
            </a:srgbClr>
          </a:solidFill>
          <a:ln w="38160">
            <a:solidFill>
              <a:srgbClr val="ff0000"/>
            </a:solid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000000"/>
                </a:solidFill>
                <a:latin typeface="Abadi MT Condensed Extra Bold"/>
                <a:ea typeface="Abadi MT Condensed Extra Bold"/>
              </a:rPr>
              <a:t>Volition</a:t>
            </a:r>
            <a:endParaRPr b="0" lang="fr-FR" sz="4400" spc="-1" strike="noStrike">
              <a:solidFill>
                <a:srgbClr val="000000"/>
              </a:solidFill>
              <a:latin typeface="Calibri"/>
            </a:endParaRPr>
          </a:p>
        </p:txBody>
      </p:sp>
      <p:sp>
        <p:nvSpPr>
          <p:cNvPr id="202" name="TextShape 2"/>
          <p:cNvSpPr txBox="1"/>
          <p:nvPr/>
        </p:nvSpPr>
        <p:spPr>
          <a:xfrm>
            <a:off x="838080" y="1825560"/>
            <a:ext cx="10515240" cy="4350960"/>
          </a:xfrm>
          <a:prstGeom prst="rect">
            <a:avLst/>
          </a:prstGeom>
          <a:noFill/>
          <a:ln>
            <a:noFill/>
          </a:ln>
        </p:spPr>
        <p:txBody>
          <a:bodyPr anchor="ctr">
            <a:normAutofit fontScale="88000"/>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 Etat dynamique dans une situation donnée en lien avec la volonté et qui permet à l’étudiant de s’engager dans l’activité choisie et de s’y maintenir même en cas de fatigue, de difficulté ou de distraction » (Houart, 2017, p. 5)</a:t>
            </a:r>
            <a:endParaRPr b="0" lang="fr-FR" sz="2800" spc="-1" strike="noStrike">
              <a:solidFill>
                <a:srgbClr val="000000"/>
              </a:solidFill>
              <a:latin typeface="Calibri"/>
            </a:endParaRPr>
          </a:p>
          <a:p>
            <a:pPr>
              <a:lnSpc>
                <a:spcPct val="90000"/>
              </a:lnSpc>
              <a:spcBef>
                <a:spcPts val="1001"/>
              </a:spcBef>
            </a:pP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Repose sur la mise en œuvre de stratégies volitionnelles = stratégies pour se mettre au travail et s’y maintenir</a:t>
            </a:r>
            <a:endParaRPr b="0" lang="fr-FR" sz="2800" spc="-1" strike="noStrike">
              <a:solidFill>
                <a:srgbClr val="000000"/>
              </a:solidFill>
              <a:latin typeface="Calibri"/>
            </a:endParaRPr>
          </a:p>
          <a:p>
            <a:pPr>
              <a:lnSpc>
                <a:spcPct val="90000"/>
              </a:lnSpc>
              <a:spcBef>
                <a:spcPts val="1001"/>
              </a:spcBef>
            </a:pP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Stratégie : Ensemble d’actions/opérations/manœuvres qui permettent d’atteindre un but précis.</a:t>
            </a:r>
            <a:endParaRPr b="0" lang="fr-FR" sz="2800" spc="-1" strike="noStrike">
              <a:solidFill>
                <a:srgbClr val="000000"/>
              </a:solidFill>
              <a:latin typeface="Calibri"/>
            </a:endParaRPr>
          </a:p>
        </p:txBody>
      </p:sp>
      <p:sp>
        <p:nvSpPr>
          <p:cNvPr id="203"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93E1236A-37AD-498A-9655-B43191A49F1C}" type="slidenum">
              <a:rPr b="0" lang="en-US" sz="1200" spc="-1" strike="noStrike">
                <a:solidFill>
                  <a:srgbClr val="8b8b8b"/>
                </a:solidFill>
                <a:latin typeface="Calibri"/>
              </a:rPr>
              <a:t>13</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TextShape 1"/>
          <p:cNvSpPr txBox="1"/>
          <p:nvPr/>
        </p:nvSpPr>
        <p:spPr>
          <a:xfrm>
            <a:off x="839880" y="365040"/>
            <a:ext cx="10515240" cy="1325160"/>
          </a:xfrm>
          <a:prstGeom prst="rect">
            <a:avLst/>
          </a:prstGeom>
          <a:noFill/>
          <a:ln>
            <a:noFill/>
          </a:ln>
        </p:spPr>
        <p:txBody>
          <a:bodyPr anchor="ctr">
            <a:normAutofit/>
          </a:bodyPr>
          <a:p>
            <a:pPr>
              <a:lnSpc>
                <a:spcPct val="90000"/>
              </a:lnSpc>
            </a:pPr>
            <a:r>
              <a:rPr b="0" lang="fr-FR" sz="3200" spc="-1" strike="noStrike">
                <a:solidFill>
                  <a:srgbClr val="000000"/>
                </a:solidFill>
                <a:latin typeface="Abadi MT Condensed Extra Bold"/>
                <a:ea typeface="Abadi MT Condensed Extra Bold"/>
              </a:rPr>
              <a:t>2 types de stratégies volitionnelles</a:t>
            </a:r>
            <a:endParaRPr b="0" lang="fr-FR" sz="3200" spc="-1" strike="noStrike">
              <a:solidFill>
                <a:srgbClr val="000000"/>
              </a:solidFill>
              <a:latin typeface="Calibri"/>
            </a:endParaRPr>
          </a:p>
        </p:txBody>
      </p:sp>
      <p:sp>
        <p:nvSpPr>
          <p:cNvPr id="205" name="TextShape 2"/>
          <p:cNvSpPr txBox="1"/>
          <p:nvPr/>
        </p:nvSpPr>
        <p:spPr>
          <a:xfrm>
            <a:off x="839880" y="1681200"/>
            <a:ext cx="5157360" cy="1433520"/>
          </a:xfrm>
          <a:prstGeom prst="rect">
            <a:avLst/>
          </a:prstGeom>
          <a:noFill/>
          <a:ln>
            <a:noFill/>
          </a:ln>
        </p:spPr>
        <p:txBody>
          <a:bodyPr>
            <a:noAutofit/>
          </a:bodyPr>
          <a:p>
            <a:pPr algn="ctr">
              <a:lnSpc>
                <a:spcPct val="90000"/>
              </a:lnSpc>
              <a:spcBef>
                <a:spcPts val="1001"/>
              </a:spcBef>
            </a:pPr>
            <a:r>
              <a:rPr b="1" lang="fr-FR" sz="2800" spc="-1" strike="noStrike">
                <a:solidFill>
                  <a:srgbClr val="000000"/>
                </a:solidFill>
                <a:latin typeface="Calibri"/>
                <a:ea typeface="Calibri"/>
              </a:rPr>
              <a:t>Stratégies externes</a:t>
            </a:r>
            <a:endParaRPr b="0" lang="fr-FR" sz="2800" spc="-1" strike="noStrike">
              <a:solidFill>
                <a:srgbClr val="000000"/>
              </a:solidFill>
              <a:latin typeface="Calibri"/>
            </a:endParaRPr>
          </a:p>
          <a:p>
            <a:pPr algn="ctr">
              <a:lnSpc>
                <a:spcPct val="90000"/>
              </a:lnSpc>
              <a:spcBef>
                <a:spcPts val="1001"/>
              </a:spcBef>
            </a:pPr>
            <a:r>
              <a:rPr b="0" lang="fr-FR" sz="2400" spc="-1" strike="noStrike">
                <a:solidFill>
                  <a:srgbClr val="000000"/>
                </a:solidFill>
                <a:latin typeface="Calibri"/>
                <a:ea typeface="Calibri"/>
              </a:rPr>
              <a:t>(Contrôle de l’environnement et de la conduite)</a:t>
            </a:r>
            <a:endParaRPr b="0" lang="fr-FR" sz="2400" spc="-1" strike="noStrike">
              <a:solidFill>
                <a:srgbClr val="000000"/>
              </a:solidFill>
              <a:latin typeface="Calibri"/>
            </a:endParaRPr>
          </a:p>
        </p:txBody>
      </p:sp>
      <p:sp>
        <p:nvSpPr>
          <p:cNvPr id="206" name="TextShape 3"/>
          <p:cNvSpPr txBox="1"/>
          <p:nvPr/>
        </p:nvSpPr>
        <p:spPr>
          <a:xfrm>
            <a:off x="839880" y="2505240"/>
            <a:ext cx="5157360" cy="3684240"/>
          </a:xfrm>
          <a:prstGeom prst="rect">
            <a:avLst/>
          </a:prstGeom>
          <a:noFill/>
          <a:ln>
            <a:noFill/>
          </a:ln>
        </p:spPr>
        <p:txBody>
          <a:bodyPr anchor="ctr">
            <a:noAutofit/>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Structuration du temps</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Contrôle de l’environnement</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Exploitation des ressources</a:t>
            </a:r>
            <a:endParaRPr b="0" lang="fr-FR" sz="2800" spc="-1" strike="noStrike">
              <a:solidFill>
                <a:srgbClr val="000000"/>
              </a:solidFill>
              <a:latin typeface="Calibri"/>
            </a:endParaRPr>
          </a:p>
        </p:txBody>
      </p:sp>
      <p:sp>
        <p:nvSpPr>
          <p:cNvPr id="207" name="TextShape 4"/>
          <p:cNvSpPr txBox="1"/>
          <p:nvPr/>
        </p:nvSpPr>
        <p:spPr>
          <a:xfrm>
            <a:off x="6172200" y="1681200"/>
            <a:ext cx="5182920" cy="1433520"/>
          </a:xfrm>
          <a:prstGeom prst="rect">
            <a:avLst/>
          </a:prstGeom>
          <a:noFill/>
          <a:ln>
            <a:noFill/>
          </a:ln>
        </p:spPr>
        <p:txBody>
          <a:bodyPr>
            <a:noAutofit/>
          </a:bodyPr>
          <a:p>
            <a:pPr algn="ctr">
              <a:lnSpc>
                <a:spcPct val="90000"/>
              </a:lnSpc>
              <a:spcBef>
                <a:spcPts val="1001"/>
              </a:spcBef>
            </a:pPr>
            <a:r>
              <a:rPr b="1" lang="fr-FR" sz="2800" spc="-1" strike="noStrike">
                <a:solidFill>
                  <a:srgbClr val="000000"/>
                </a:solidFill>
                <a:latin typeface="Calibri"/>
                <a:ea typeface="Calibri"/>
              </a:rPr>
              <a:t>Stratégies internes</a:t>
            </a:r>
            <a:endParaRPr b="0" lang="fr-FR" sz="2800" spc="-1" strike="noStrike">
              <a:solidFill>
                <a:srgbClr val="000000"/>
              </a:solidFill>
              <a:latin typeface="Calibri"/>
            </a:endParaRPr>
          </a:p>
          <a:p>
            <a:pPr algn="ctr">
              <a:lnSpc>
                <a:spcPct val="90000"/>
              </a:lnSpc>
              <a:spcBef>
                <a:spcPts val="1001"/>
              </a:spcBef>
            </a:pPr>
            <a:r>
              <a:rPr b="0" lang="fr-FR" sz="2400" spc="-1" strike="noStrike">
                <a:solidFill>
                  <a:srgbClr val="000000"/>
                </a:solidFill>
                <a:latin typeface="Calibri"/>
                <a:ea typeface="Calibri"/>
              </a:rPr>
              <a:t>(Contrôle des états internes)</a:t>
            </a:r>
            <a:endParaRPr b="0" lang="fr-FR" sz="2400" spc="-1" strike="noStrike">
              <a:solidFill>
                <a:srgbClr val="000000"/>
              </a:solidFill>
              <a:latin typeface="Calibri"/>
            </a:endParaRPr>
          </a:p>
        </p:txBody>
      </p:sp>
      <p:sp>
        <p:nvSpPr>
          <p:cNvPr id="208" name="TextShape 5"/>
          <p:cNvSpPr txBox="1"/>
          <p:nvPr/>
        </p:nvSpPr>
        <p:spPr>
          <a:xfrm>
            <a:off x="6172200" y="2505240"/>
            <a:ext cx="5182920" cy="3684240"/>
          </a:xfrm>
          <a:prstGeom prst="rect">
            <a:avLst/>
          </a:prstGeom>
          <a:noFill/>
          <a:ln>
            <a:noFill/>
          </a:ln>
        </p:spPr>
        <p:txBody>
          <a:bodyPr anchor="ctr">
            <a:noAutofit/>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Déploiement attentionnel</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Gestion de la motivation</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Contrôle des émotions</a:t>
            </a:r>
            <a:endParaRPr b="0" lang="fr-FR" sz="2800" spc="-1" strike="noStrike">
              <a:solidFill>
                <a:srgbClr val="000000"/>
              </a:solidFill>
              <a:latin typeface="Calibri"/>
            </a:endParaRPr>
          </a:p>
        </p:txBody>
      </p:sp>
      <p:sp>
        <p:nvSpPr>
          <p:cNvPr id="209" name="TextShape 6"/>
          <p:cNvSpPr txBox="1"/>
          <p:nvPr/>
        </p:nvSpPr>
        <p:spPr>
          <a:xfrm>
            <a:off x="8610480" y="6356520"/>
            <a:ext cx="2742840" cy="364680"/>
          </a:xfrm>
          <a:prstGeom prst="rect">
            <a:avLst/>
          </a:prstGeom>
          <a:noFill/>
          <a:ln>
            <a:noFill/>
          </a:ln>
        </p:spPr>
        <p:txBody>
          <a:bodyPr anchor="ctr">
            <a:noAutofit/>
          </a:bodyPr>
          <a:p>
            <a:pPr algn="r">
              <a:lnSpc>
                <a:spcPct val="100000"/>
              </a:lnSpc>
            </a:pPr>
            <a:fld id="{CE1166F1-0276-4754-8F94-D5CEAD5F1163}" type="slidenum">
              <a:rPr b="0" lang="en-US" sz="1200" spc="-1" strike="noStrike">
                <a:solidFill>
                  <a:srgbClr val="8b8b8b"/>
                </a:solidFill>
                <a:latin typeface="Calibri"/>
              </a:rPr>
              <a:t>14</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0" name="Espace réservé du contenu 4" descr=""/>
          <p:cNvPicPr/>
          <p:nvPr/>
        </p:nvPicPr>
        <p:blipFill>
          <a:blip r:embed="rId1"/>
          <a:stretch/>
        </p:blipFill>
        <p:spPr>
          <a:xfrm>
            <a:off x="1049400" y="0"/>
            <a:ext cx="9775080" cy="6857640"/>
          </a:xfrm>
          <a:prstGeom prst="rect">
            <a:avLst/>
          </a:prstGeom>
          <a:ln>
            <a:noFill/>
          </a:ln>
        </p:spPr>
      </p:pic>
      <p:sp>
        <p:nvSpPr>
          <p:cNvPr id="211" name="TextShape 1"/>
          <p:cNvSpPr txBox="1"/>
          <p:nvPr/>
        </p:nvSpPr>
        <p:spPr>
          <a:xfrm>
            <a:off x="8610480" y="6356520"/>
            <a:ext cx="2742840" cy="364680"/>
          </a:xfrm>
          <a:prstGeom prst="rect">
            <a:avLst/>
          </a:prstGeom>
          <a:noFill/>
          <a:ln>
            <a:noFill/>
          </a:ln>
        </p:spPr>
        <p:txBody>
          <a:bodyPr anchor="ctr">
            <a:noAutofit/>
          </a:bodyPr>
          <a:p>
            <a:pPr algn="r">
              <a:lnSpc>
                <a:spcPct val="100000"/>
              </a:lnSpc>
            </a:pPr>
            <a:fld id="{703154AB-4750-4625-AAE2-5647371811F1}" type="slidenum">
              <a:rPr b="0" lang="en-US" sz="1200" spc="-1" strike="noStrike">
                <a:solidFill>
                  <a:srgbClr val="8b8b8b"/>
                </a:solidFill>
                <a:latin typeface="Calibri"/>
              </a:rPr>
              <a:t>14</a:t>
            </a:fld>
            <a:endParaRPr b="0" lang="en-US" sz="1200" spc="-1" strike="noStrike">
              <a:latin typeface="Times New Roman"/>
            </a:endParaRPr>
          </a:p>
        </p:txBody>
      </p:sp>
      <p:sp>
        <p:nvSpPr>
          <p:cNvPr id="212" name="CustomShape 2"/>
          <p:cNvSpPr/>
          <p:nvPr/>
        </p:nvSpPr>
        <p:spPr>
          <a:xfrm>
            <a:off x="10040040" y="344880"/>
            <a:ext cx="186660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1800" spc="-1" strike="noStrike">
                <a:solidFill>
                  <a:srgbClr val="000000"/>
                </a:solidFill>
                <a:latin typeface="Calibri"/>
              </a:rPr>
              <a:t>(Houart, 2017)</a:t>
            </a:r>
            <a:endParaRPr b="0" lang="en-US" sz="1800" spc="-1" strike="noStrike">
              <a:latin typeface="Arial"/>
            </a:endParaRPr>
          </a:p>
        </p:txBody>
      </p:sp>
      <p:sp>
        <p:nvSpPr>
          <p:cNvPr id="213" name="CustomShape 3"/>
          <p:cNvSpPr/>
          <p:nvPr/>
        </p:nvSpPr>
        <p:spPr>
          <a:xfrm>
            <a:off x="6134760" y="4585320"/>
            <a:ext cx="2129400" cy="1770480"/>
          </a:xfrm>
          <a:prstGeom prst="ellipse">
            <a:avLst/>
          </a:prstGeom>
          <a:solidFill>
            <a:srgbClr val="ff0000">
              <a:alpha val="21000"/>
            </a:srgbClr>
          </a:solidFill>
          <a:ln w="38160">
            <a:solidFill>
              <a:srgbClr val="ff0000"/>
            </a:solid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000000"/>
                </a:solidFill>
                <a:latin typeface="Abadi MT Condensed Extra Bold"/>
                <a:ea typeface="Abadi MT Condensed Extra Bold"/>
              </a:rPr>
              <a:t>Cognition</a:t>
            </a:r>
            <a:endParaRPr b="0" lang="fr-FR" sz="4400" spc="-1" strike="noStrike">
              <a:solidFill>
                <a:srgbClr val="000000"/>
              </a:solidFill>
              <a:latin typeface="Calibri"/>
            </a:endParaRPr>
          </a:p>
        </p:txBody>
      </p:sp>
      <p:sp>
        <p:nvSpPr>
          <p:cNvPr id="215" name="TextShape 2"/>
          <p:cNvSpPr txBox="1"/>
          <p:nvPr/>
        </p:nvSpPr>
        <p:spPr>
          <a:xfrm>
            <a:off x="838080" y="1825560"/>
            <a:ext cx="10515240" cy="4350960"/>
          </a:xfrm>
          <a:prstGeom prst="rect">
            <a:avLst/>
          </a:prstGeom>
          <a:noFill/>
          <a:ln>
            <a:noFill/>
          </a:ln>
        </p:spPr>
        <p:txBody>
          <a:bodyPr anchor="ctr">
            <a:normAutofit fontScale="91000"/>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 L’ensemble des processus mentaux qui se rapportent à la fonction de connaissance tels que la mémoire, le langage, le raisonnement, l’apprentissage, la résolution de problèmes, la prise de décision, la perception ou l’attention » (Houart, 2017, p. 5)</a:t>
            </a:r>
            <a:endParaRPr b="0" lang="fr-FR" sz="2800" spc="-1" strike="noStrike">
              <a:solidFill>
                <a:srgbClr val="000000"/>
              </a:solidFill>
              <a:latin typeface="Calibri"/>
            </a:endParaRPr>
          </a:p>
          <a:p>
            <a:pPr>
              <a:lnSpc>
                <a:spcPct val="90000"/>
              </a:lnSpc>
              <a:spcBef>
                <a:spcPts val="1001"/>
              </a:spcBef>
            </a:pP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Ex 1 : pour mémoriser une série de 9 chiffres, une stratégie cognitive possible est de les grouper en séries de 3 chiffres pour les retenir plus facilement.</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Ex 2 : pour mémoriser le contenu d’un chapitre, construire un plan.</a:t>
            </a:r>
            <a:endParaRPr b="0" lang="fr-FR" sz="2800" spc="-1" strike="noStrike">
              <a:solidFill>
                <a:srgbClr val="000000"/>
              </a:solidFill>
              <a:latin typeface="Calibri"/>
            </a:endParaRPr>
          </a:p>
        </p:txBody>
      </p:sp>
      <p:sp>
        <p:nvSpPr>
          <p:cNvPr id="216"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1CAB865F-775A-48BE-9782-0FB81B0CB644}" type="slidenum">
              <a:rPr b="0" lang="en-US" sz="1200" spc="-1" strike="noStrike">
                <a:solidFill>
                  <a:srgbClr val="8b8b8b"/>
                </a:solidFill>
                <a:latin typeface="Calibri"/>
              </a:rPr>
              <a:t>16</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7" name="Espace réservé du contenu 4" descr=""/>
          <p:cNvPicPr/>
          <p:nvPr/>
        </p:nvPicPr>
        <p:blipFill>
          <a:blip r:embed="rId1"/>
          <a:stretch/>
        </p:blipFill>
        <p:spPr>
          <a:xfrm>
            <a:off x="1049400" y="0"/>
            <a:ext cx="9775080" cy="6857640"/>
          </a:xfrm>
          <a:prstGeom prst="rect">
            <a:avLst/>
          </a:prstGeom>
          <a:ln>
            <a:noFill/>
          </a:ln>
        </p:spPr>
      </p:pic>
      <p:sp>
        <p:nvSpPr>
          <p:cNvPr id="218" name="TextShape 1"/>
          <p:cNvSpPr txBox="1"/>
          <p:nvPr/>
        </p:nvSpPr>
        <p:spPr>
          <a:xfrm>
            <a:off x="8610480" y="6356520"/>
            <a:ext cx="2742840" cy="364680"/>
          </a:xfrm>
          <a:prstGeom prst="rect">
            <a:avLst/>
          </a:prstGeom>
          <a:noFill/>
          <a:ln>
            <a:noFill/>
          </a:ln>
        </p:spPr>
        <p:txBody>
          <a:bodyPr anchor="ctr">
            <a:noAutofit/>
          </a:bodyPr>
          <a:p>
            <a:pPr algn="r">
              <a:lnSpc>
                <a:spcPct val="100000"/>
              </a:lnSpc>
            </a:pPr>
            <a:fld id="{2EB11848-6F56-4A3E-9119-5472A74AFCE1}" type="slidenum">
              <a:rPr b="0" lang="en-US" sz="1200" spc="-1" strike="noStrike">
                <a:solidFill>
                  <a:srgbClr val="8b8b8b"/>
                </a:solidFill>
                <a:latin typeface="Calibri"/>
              </a:rPr>
              <a:t>16</a:t>
            </a:fld>
            <a:endParaRPr b="0" lang="en-US" sz="1200" spc="-1" strike="noStrike">
              <a:latin typeface="Times New Roman"/>
            </a:endParaRPr>
          </a:p>
        </p:txBody>
      </p:sp>
      <p:sp>
        <p:nvSpPr>
          <p:cNvPr id="219" name="CustomShape 2"/>
          <p:cNvSpPr/>
          <p:nvPr/>
        </p:nvSpPr>
        <p:spPr>
          <a:xfrm>
            <a:off x="10040040" y="344880"/>
            <a:ext cx="186660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1800" spc="-1" strike="noStrike">
                <a:solidFill>
                  <a:srgbClr val="000000"/>
                </a:solidFill>
                <a:latin typeface="Calibri"/>
              </a:rPr>
              <a:t>(Houart, 2017)</a:t>
            </a:r>
            <a:endParaRPr b="0" lang="en-US" sz="1800" spc="-1" strike="noStrike">
              <a:latin typeface="Arial"/>
            </a:endParaRPr>
          </a:p>
        </p:txBody>
      </p:sp>
      <p:sp>
        <p:nvSpPr>
          <p:cNvPr id="220" name="CustomShape 3"/>
          <p:cNvSpPr/>
          <p:nvPr/>
        </p:nvSpPr>
        <p:spPr>
          <a:xfrm>
            <a:off x="3877560" y="2604240"/>
            <a:ext cx="3553200" cy="1458000"/>
          </a:xfrm>
          <a:prstGeom prst="ellipse">
            <a:avLst/>
          </a:prstGeom>
          <a:solidFill>
            <a:srgbClr val="ff0000">
              <a:alpha val="21000"/>
            </a:srgbClr>
          </a:solidFill>
          <a:ln w="38160">
            <a:solidFill>
              <a:srgbClr val="ff0000"/>
            </a:solid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000000"/>
                </a:solidFill>
                <a:latin typeface="Abadi MT Condensed Extra Bold"/>
                <a:ea typeface="Abadi MT Condensed Extra Bold"/>
              </a:rPr>
              <a:t>Métacognition</a:t>
            </a:r>
            <a:endParaRPr b="0" lang="fr-FR" sz="4400" spc="-1" strike="noStrike">
              <a:solidFill>
                <a:srgbClr val="000000"/>
              </a:solidFill>
              <a:latin typeface="Calibri"/>
            </a:endParaRPr>
          </a:p>
        </p:txBody>
      </p:sp>
      <p:sp>
        <p:nvSpPr>
          <p:cNvPr id="222" name="TextShape 2"/>
          <p:cNvSpPr txBox="1"/>
          <p:nvPr/>
        </p:nvSpPr>
        <p:spPr>
          <a:xfrm>
            <a:off x="838080" y="1825560"/>
            <a:ext cx="10515240" cy="4350960"/>
          </a:xfrm>
          <a:prstGeom prst="rect">
            <a:avLst/>
          </a:prstGeom>
          <a:noFill/>
          <a:ln>
            <a:noFill/>
          </a:ln>
        </p:spPr>
        <p:txBody>
          <a:bodyPr anchor="ctr">
            <a:normAutofit fontScale="88000"/>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 Domaine qui regroupe: </a:t>
            </a:r>
            <a:endParaRPr b="0" lang="fr-FR" sz="2800" spc="-1" strike="noStrike">
              <a:solidFill>
                <a:srgbClr val="000000"/>
              </a:solidFill>
              <a:latin typeface="Calibri"/>
            </a:endParaRPr>
          </a:p>
          <a:p>
            <a:pPr marL="514440" indent="-514080">
              <a:lnSpc>
                <a:spcPct val="90000"/>
              </a:lnSpc>
              <a:spcBef>
                <a:spcPts val="1001"/>
              </a:spcBef>
              <a:buClr>
                <a:srgbClr val="000000"/>
              </a:buClr>
              <a:buFont typeface="Arial"/>
              <a:buAutoNum type="arabicParenR"/>
            </a:pPr>
            <a:r>
              <a:rPr b="0" lang="fr-FR" sz="2800" spc="-1" strike="noStrike">
                <a:solidFill>
                  <a:srgbClr val="000000"/>
                </a:solidFill>
                <a:latin typeface="Calibri Light"/>
              </a:rPr>
              <a:t>Les connaissances introspectives conscientes qu’un individu particulier a de ses propres états et processus cognitifs,</a:t>
            </a:r>
            <a:endParaRPr b="0" lang="fr-FR" sz="2800" spc="-1" strike="noStrike">
              <a:solidFill>
                <a:srgbClr val="000000"/>
              </a:solidFill>
              <a:latin typeface="Calibri"/>
            </a:endParaRPr>
          </a:p>
          <a:p>
            <a:pPr marL="514440" indent="-514080">
              <a:lnSpc>
                <a:spcPct val="90000"/>
              </a:lnSpc>
              <a:spcBef>
                <a:spcPts val="1001"/>
              </a:spcBef>
              <a:buClr>
                <a:srgbClr val="000000"/>
              </a:buClr>
              <a:buFont typeface="Arial"/>
              <a:buAutoNum type="arabicParenR"/>
            </a:pPr>
            <a:r>
              <a:rPr b="0" lang="fr-FR" sz="2800" spc="-1" strike="noStrike">
                <a:solidFill>
                  <a:srgbClr val="000000"/>
                </a:solidFill>
                <a:latin typeface="Calibri Light"/>
              </a:rPr>
              <a:t>Les capacités que cet individu a de délibérément contrôler et planifier ses propres processus cognitifs en vue de la réalisation d’un but ou d’un objectif déterminé » (Gombert, 1990 dans Wolfs, 2001)</a:t>
            </a:r>
            <a:endParaRPr b="0" lang="fr-FR" sz="2800" spc="-1" strike="noStrike">
              <a:solidFill>
                <a:srgbClr val="000000"/>
              </a:solidFill>
              <a:latin typeface="Calibri"/>
            </a:endParaRPr>
          </a:p>
          <a:p>
            <a:pPr>
              <a:lnSpc>
                <a:spcPct val="90000"/>
              </a:lnSpc>
              <a:spcBef>
                <a:spcPts val="1001"/>
              </a:spcBef>
            </a:pP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Activités métacognitives de base: prendre conscience, auto-évaluer et réguler.</a:t>
            </a:r>
            <a:endParaRPr b="0" lang="fr-FR" sz="2800" spc="-1" strike="noStrike">
              <a:solidFill>
                <a:srgbClr val="000000"/>
              </a:solidFill>
              <a:latin typeface="Calibri"/>
            </a:endParaRPr>
          </a:p>
        </p:txBody>
      </p:sp>
      <p:sp>
        <p:nvSpPr>
          <p:cNvPr id="223"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51D5CF97-CEB5-4325-B31A-FD8F8B8A6F50}" type="slidenum">
              <a:rPr b="0" lang="en-US" sz="1200" spc="-1" strike="noStrike">
                <a:solidFill>
                  <a:srgbClr val="8b8b8b"/>
                </a:solidFill>
                <a:latin typeface="Calibri"/>
              </a:rPr>
              <a:t>18</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TextShape 1"/>
          <p:cNvSpPr txBox="1"/>
          <p:nvPr/>
        </p:nvSpPr>
        <p:spPr>
          <a:xfrm>
            <a:off x="838080" y="365040"/>
            <a:ext cx="10515240" cy="1325160"/>
          </a:xfrm>
          <a:prstGeom prst="rect">
            <a:avLst/>
          </a:prstGeom>
          <a:noFill/>
          <a:ln>
            <a:noFill/>
          </a:ln>
        </p:spPr>
        <p:txBody>
          <a:bodyPr anchor="ctr">
            <a:normAutofit/>
          </a:bodyPr>
          <a:p>
            <a:pPr>
              <a:lnSpc>
                <a:spcPct val="90000"/>
              </a:lnSpc>
            </a:pPr>
            <a:r>
              <a:rPr b="0" lang="fr-FR" sz="3600" spc="-1" strike="noStrike">
                <a:solidFill>
                  <a:srgbClr val="000000"/>
                </a:solidFill>
                <a:latin typeface="Abadi MT Condensed Extra Bold"/>
                <a:ea typeface="Abadi MT Condensed Extra Bold"/>
              </a:rPr>
              <a:t>La métacognition chef d’orchestre de la motivation, de la volition et de la cognition?</a:t>
            </a:r>
            <a:endParaRPr b="0" lang="fr-FR" sz="3600" spc="-1" strike="noStrike">
              <a:solidFill>
                <a:srgbClr val="000000"/>
              </a:solidFill>
              <a:latin typeface="Calibri"/>
            </a:endParaRPr>
          </a:p>
        </p:txBody>
      </p:sp>
      <p:sp>
        <p:nvSpPr>
          <p:cNvPr id="225" name="TextShape 2"/>
          <p:cNvSpPr txBox="1"/>
          <p:nvPr/>
        </p:nvSpPr>
        <p:spPr>
          <a:xfrm>
            <a:off x="838080" y="1825560"/>
            <a:ext cx="10284840" cy="4655880"/>
          </a:xfrm>
          <a:prstGeom prst="rect">
            <a:avLst/>
          </a:prstGeom>
          <a:noFill/>
          <a:ln>
            <a:noFill/>
          </a:ln>
        </p:spPr>
        <p:txBody>
          <a:bodyPr>
            <a:normAutofit fontScale="30000"/>
          </a:bodyPr>
          <a:p>
            <a:pPr marL="228600" indent="-228240">
              <a:lnSpc>
                <a:spcPct val="90000"/>
              </a:lnSpc>
              <a:spcBef>
                <a:spcPts val="1001"/>
              </a:spcBef>
              <a:buClr>
                <a:srgbClr val="000000"/>
              </a:buClr>
              <a:buFont typeface="Arial"/>
              <a:buChar char="•"/>
            </a:pPr>
            <a:r>
              <a:rPr b="0" i="1" lang="fr-FR" sz="2800" spc="-1" strike="noStrike">
                <a:solidFill>
                  <a:srgbClr val="000000"/>
                </a:solidFill>
                <a:latin typeface="Calibri"/>
              </a:rPr>
              <a:t>Pour réaliser une tâche (ex: une synthèse, des exercices, mémoriser) en dehors des cours, l’étudiant doit:</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Être </a:t>
            </a:r>
            <a:r>
              <a:rPr b="1" lang="fr-FR" sz="2400" spc="-1" strike="noStrike">
                <a:solidFill>
                  <a:srgbClr val="00b050"/>
                </a:solidFill>
                <a:latin typeface="Calibri"/>
              </a:rPr>
              <a:t>motivé</a:t>
            </a:r>
            <a:r>
              <a:rPr b="0" lang="fr-FR" sz="2400" spc="-1" strike="noStrike">
                <a:solidFill>
                  <a:srgbClr val="00b050"/>
                </a:solidFill>
                <a:latin typeface="Calibri"/>
              </a:rPr>
              <a:t> </a:t>
            </a:r>
            <a:r>
              <a:rPr b="0" lang="fr-FR" sz="2400" spc="-1" strike="noStrike">
                <a:solidFill>
                  <a:srgbClr val="000000"/>
                </a:solidFill>
                <a:latin typeface="Calibri"/>
              </a:rPr>
              <a:t>à apprendre (et donc définir un but à atteindre et l’opérationaliser),</a:t>
            </a:r>
            <a:endParaRPr b="0" lang="fr-FR" sz="24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Mobiliser des </a:t>
            </a:r>
            <a:r>
              <a:rPr b="1" lang="fr-FR" sz="2400" spc="-1" strike="noStrike">
                <a:solidFill>
                  <a:srgbClr val="00b050"/>
                </a:solidFill>
                <a:latin typeface="Calibri"/>
              </a:rPr>
              <a:t>stratégies métacognitives </a:t>
            </a:r>
            <a:r>
              <a:rPr b="0" lang="fr-FR" sz="2400" spc="-1" strike="noStrike">
                <a:solidFill>
                  <a:srgbClr val="000000"/>
                </a:solidFill>
                <a:latin typeface="Calibri"/>
              </a:rPr>
              <a:t>(ex: anticiper, planifier),</a:t>
            </a:r>
            <a:endParaRPr b="0" lang="fr-FR" sz="24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Mobiliser des </a:t>
            </a:r>
            <a:r>
              <a:rPr b="1" lang="fr-FR" sz="2400" spc="-1" strike="noStrike">
                <a:solidFill>
                  <a:srgbClr val="00b050"/>
                </a:solidFill>
                <a:latin typeface="Calibri"/>
              </a:rPr>
              <a:t>stratégies volitionnelles </a:t>
            </a:r>
            <a:r>
              <a:rPr b="0" lang="fr-FR" sz="2400" spc="-1" strike="noStrike">
                <a:solidFill>
                  <a:srgbClr val="000000"/>
                </a:solidFill>
                <a:latin typeface="Calibri"/>
              </a:rPr>
              <a:t>externes/ou internes pour se mettre au travail.</a:t>
            </a:r>
            <a:endParaRPr b="0" lang="fr-FR" sz="24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i="1" lang="fr-FR" sz="2800" spc="-1" strike="noStrike">
                <a:solidFill>
                  <a:srgbClr val="000000"/>
                </a:solidFill>
                <a:latin typeface="Calibri"/>
              </a:rPr>
              <a:t>En cours de tâche, des </a:t>
            </a:r>
            <a:r>
              <a:rPr b="0" i="1" lang="fr-FR" sz="2800" spc="-1" strike="noStrike">
                <a:solidFill>
                  <a:srgbClr val="ff0000"/>
                </a:solidFill>
                <a:latin typeface="Calibri"/>
              </a:rPr>
              <a:t>obstacles</a:t>
            </a:r>
            <a:r>
              <a:rPr b="0" i="1" lang="fr-FR" sz="2800" spc="-1" strike="noStrike">
                <a:solidFill>
                  <a:srgbClr val="000000"/>
                </a:solidFill>
                <a:latin typeface="Calibri"/>
              </a:rPr>
              <a:t> peuvent surgir… L’étudiant doit alors faire un effort pour les dépasser et rester au travail : </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Les stratégies volitionnelles entrent donc à nouveau en scène. Leur choix nécessite une « pause métacognitive » qui entraîne une régulation de la volition.</a:t>
            </a:r>
            <a:endParaRPr b="0" lang="fr-FR" sz="24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i="1" lang="fr-FR" sz="2800" spc="-1" strike="noStrike">
                <a:solidFill>
                  <a:srgbClr val="000000"/>
                </a:solidFill>
                <a:latin typeface="Calibri"/>
              </a:rPr>
              <a:t>Une fois l’obstacle surmonté, c’est la </a:t>
            </a:r>
            <a:r>
              <a:rPr b="1" i="1" lang="fr-FR" sz="2800" spc="-1" strike="noStrike">
                <a:solidFill>
                  <a:srgbClr val="00b050"/>
                </a:solidFill>
                <a:latin typeface="Calibri"/>
              </a:rPr>
              <a:t>cognition</a:t>
            </a:r>
            <a:r>
              <a:rPr b="0" i="1" lang="fr-FR" sz="2800" spc="-1" strike="noStrike">
                <a:solidFill>
                  <a:srgbClr val="00b050"/>
                </a:solidFill>
                <a:latin typeface="Calibri"/>
              </a:rPr>
              <a:t> </a:t>
            </a:r>
            <a:r>
              <a:rPr b="0" i="1" lang="fr-FR" sz="2800" spc="-1" strike="noStrike">
                <a:solidFill>
                  <a:srgbClr val="000000"/>
                </a:solidFill>
                <a:latin typeface="Calibri"/>
              </a:rPr>
              <a:t>qui prend le relais.</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Ici aussi, les stratégies cognitives pourraient ne pas fonctionner… donc, « pause métacognitive » sur les stratégies cognitives (mise à distance, régulation) et enrichissement des connaissances métacognitives à propos de la cognition.</a:t>
            </a:r>
            <a:endParaRPr b="0" lang="fr-FR" sz="2400" spc="-1" strike="noStrike">
              <a:solidFill>
                <a:srgbClr val="000000"/>
              </a:solidFill>
              <a:latin typeface="Calibri"/>
            </a:endParaRPr>
          </a:p>
          <a:p>
            <a:pPr>
              <a:lnSpc>
                <a:spcPct val="90000"/>
              </a:lnSpc>
              <a:spcBef>
                <a:spcPts val="1001"/>
              </a:spcBef>
            </a:pPr>
            <a:r>
              <a:rPr b="0" lang="fr-FR" sz="2800" spc="-1" strike="noStrike">
                <a:solidFill>
                  <a:srgbClr val="000000"/>
                </a:solidFill>
                <a:latin typeface="Calibri"/>
              </a:rPr>
              <a:t>L’expérience d’apprentissage s’ajoute ensuite aux précédentes expériences d’apprentissage et contribue à renforcer ou à modifier les croyances motivationnelles de l’apprenant tant au sujet de la tâche que de la discipline…</a:t>
            </a:r>
            <a:endParaRPr b="0" lang="fr-FR" sz="2800" spc="-1" strike="noStrike">
              <a:solidFill>
                <a:srgbClr val="000000"/>
              </a:solidFill>
              <a:latin typeface="Calibri"/>
            </a:endParaRPr>
          </a:p>
        </p:txBody>
      </p:sp>
      <p:sp>
        <p:nvSpPr>
          <p:cNvPr id="226"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727C748E-BD52-4F4B-9228-21244B599598}" type="slidenum">
              <a:rPr b="0" lang="en-US" sz="1200" spc="-1" strike="noStrike">
                <a:solidFill>
                  <a:srgbClr val="8b8b8b"/>
                </a:solidFill>
                <a:latin typeface="Calibri"/>
              </a:rPr>
              <a:t>19</a:t>
            </a:fld>
            <a:endParaRPr b="0" lang="en-US" sz="1200" spc="-1" strike="noStrike">
              <a:latin typeface="Times New Roman"/>
            </a:endParaRPr>
          </a:p>
        </p:txBody>
      </p:sp>
    </p:spTree>
  </p:cSld>
  <mc:AlternateContent>
    <mc:Choice Requires="p14">
      <p:transition spd="slow" p14:dur="2000"/>
    </mc:Choice>
    <mc:Fallback>
      <p:transition spd="slow"/>
    </mc:Fallback>
  </mc:AlternateContent>
  <p:timing>
    <p:tnLst>
      <p:par>
        <p:cTn id="31" dur="indefinite" restart="never" nodeType="tmRoot">
          <p:childTnLst>
            <p:seq>
              <p:cTn id="32" dur="indefinite" nodeType="mainSeq">
                <p:childTnLst>
                  <p:par>
                    <p:cTn id="33" fill="hold">
                      <p:stCondLst>
                        <p:cond delay="indefinite"/>
                      </p:stCondLst>
                      <p:childTnLst>
                        <p:par>
                          <p:cTn id="34" fill="hold">
                            <p:stCondLst>
                              <p:cond delay="0"/>
                            </p:stCondLst>
                            <p:childTnLst>
                              <p:par>
                                <p:cTn id="35" nodeType="clickEffect" fill="hold" presetClass="entr" presetID="1">
                                  <p:stCondLst>
                                    <p:cond delay="0"/>
                                  </p:stCondLst>
                                  <p:childTnLst>
                                    <p:set>
                                      <p:cBhvr>
                                        <p:cTn id="36" dur="1" fill="hold">
                                          <p:stCondLst>
                                            <p:cond delay="0"/>
                                          </p:stCondLst>
                                        </p:cTn>
                                        <p:tgtEl>
                                          <p:spTgt spid="225">
                                            <p:txEl>
                                              <p:pRg st="4" end="4"/>
                                            </p:txEl>
                                          </p:spTgt>
                                        </p:tgtEl>
                                        <p:attrNameLst>
                                          <p:attrName>style.visibility</p:attrName>
                                        </p:attrNameLst>
                                      </p:cBhvr>
                                      <p:to>
                                        <p:strVal val="visible"/>
                                      </p:to>
                                    </p:set>
                                  </p:childTnLst>
                                </p:cTn>
                              </p:par>
                              <p:par>
                                <p:cTn id="37" nodeType="withEffect" fill="hold" presetClass="entr" presetID="1">
                                  <p:stCondLst>
                                    <p:cond delay="0"/>
                                  </p:stCondLst>
                                  <p:childTnLst>
                                    <p:set>
                                      <p:cBhvr>
                                        <p:cTn id="38" dur="1" fill="hold">
                                          <p:stCondLst>
                                            <p:cond delay="0"/>
                                          </p:stCondLst>
                                        </p:cTn>
                                        <p:tgtEl>
                                          <p:spTgt spid="225">
                                            <p:txEl>
                                              <p:pRg st="5" end="5"/>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nodeType="clickEffect" fill="hold" presetClass="entr" presetID="1">
                                  <p:stCondLst>
                                    <p:cond delay="0"/>
                                  </p:stCondLst>
                                  <p:childTnLst>
                                    <p:set>
                                      <p:cBhvr>
                                        <p:cTn id="42" dur="1" fill="hold">
                                          <p:stCondLst>
                                            <p:cond delay="0"/>
                                          </p:stCondLst>
                                        </p:cTn>
                                        <p:tgtEl>
                                          <p:spTgt spid="225">
                                            <p:txEl>
                                              <p:pRg st="6" end="6"/>
                                            </p:txEl>
                                          </p:spTgt>
                                        </p:tgtEl>
                                        <p:attrNameLst>
                                          <p:attrName>style.visibility</p:attrName>
                                        </p:attrNameLst>
                                      </p:cBhvr>
                                      <p:to>
                                        <p:strVal val="visible"/>
                                      </p:to>
                                    </p:set>
                                  </p:childTnLst>
                                </p:cTn>
                              </p:par>
                              <p:par>
                                <p:cTn id="43" nodeType="withEffect" fill="hold" presetClass="entr" presetID="1">
                                  <p:stCondLst>
                                    <p:cond delay="0"/>
                                  </p:stCondLst>
                                  <p:childTnLst>
                                    <p:set>
                                      <p:cBhvr>
                                        <p:cTn id="44" dur="1" fill="hold">
                                          <p:stCondLst>
                                            <p:cond delay="0"/>
                                          </p:stCondLst>
                                        </p:cTn>
                                        <p:tgtEl>
                                          <p:spTgt spid="225">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nodeType="clickEffect" fill="hold" presetClass="entr" presetID="1">
                                  <p:stCondLst>
                                    <p:cond delay="0"/>
                                  </p:stCondLst>
                                  <p:childTnLst>
                                    <p:set>
                                      <p:cBhvr>
                                        <p:cTn id="48" dur="1" fill="hold">
                                          <p:stCondLst>
                                            <p:cond delay="0"/>
                                          </p:stCondLst>
                                        </p:cTn>
                                        <p:tgtEl>
                                          <p:spTgt spid="225">
                                            <p:txEl>
                                              <p:pRg st="8" end="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TextShape 1"/>
          <p:cNvSpPr txBox="1"/>
          <p:nvPr/>
        </p:nvSpPr>
        <p:spPr>
          <a:xfrm>
            <a:off x="838080" y="365040"/>
            <a:ext cx="10515240" cy="1325160"/>
          </a:xfrm>
          <a:prstGeom prst="rect">
            <a:avLst/>
          </a:prstGeom>
          <a:noFill/>
          <a:ln>
            <a:noFill/>
          </a:ln>
        </p:spPr>
        <p:txBody>
          <a:bodyPr anchor="ctr">
            <a:normAutofit/>
          </a:bodyPr>
          <a:p>
            <a:pPr>
              <a:lnSpc>
                <a:spcPct val="90000"/>
              </a:lnSpc>
            </a:pPr>
            <a:r>
              <a:rPr b="0" lang="fr-FR" sz="4000" spc="-1" strike="noStrike">
                <a:solidFill>
                  <a:srgbClr val="000000"/>
                </a:solidFill>
                <a:latin typeface="Abadi MT Condensed Extra Bold"/>
                <a:ea typeface="Abadi MT Condensed Extra Bold"/>
              </a:rPr>
              <a:t>Pourquoi un cours centré sur l’autorégulation des apprentissages ?</a:t>
            </a:r>
            <a:endParaRPr b="0" lang="fr-FR" sz="4000" spc="-1" strike="noStrike">
              <a:solidFill>
                <a:srgbClr val="000000"/>
              </a:solidFill>
              <a:latin typeface="Calibri"/>
            </a:endParaRPr>
          </a:p>
        </p:txBody>
      </p:sp>
      <p:sp>
        <p:nvSpPr>
          <p:cNvPr id="136" name="TextShape 2"/>
          <p:cNvSpPr txBox="1"/>
          <p:nvPr/>
        </p:nvSpPr>
        <p:spPr>
          <a:xfrm>
            <a:off x="838080" y="1825560"/>
            <a:ext cx="10515240" cy="4350960"/>
          </a:xfrm>
          <a:prstGeom prst="rect">
            <a:avLst/>
          </a:prstGeom>
          <a:noFill/>
          <a:ln>
            <a:noFill/>
          </a:ln>
        </p:spPr>
        <p:txBody>
          <a:bodyPr anchor="ctr">
            <a:noAutofit/>
          </a:bodyPr>
          <a:p>
            <a:pPr marL="228600" indent="-228240">
              <a:lnSpc>
                <a:spcPct val="90000"/>
              </a:lnSpc>
              <a:spcBef>
                <a:spcPts val="1001"/>
              </a:spcBef>
              <a:spcAft>
                <a:spcPts val="601"/>
              </a:spcAft>
              <a:buClr>
                <a:srgbClr val="000000"/>
              </a:buClr>
              <a:buFont typeface="Arial"/>
              <a:buChar char="•"/>
            </a:pPr>
            <a:r>
              <a:rPr b="0" lang="fr-FR" sz="2800" spc="-1" strike="noStrike">
                <a:solidFill>
                  <a:srgbClr val="000000"/>
                </a:solidFill>
                <a:latin typeface="Calibri Light"/>
              </a:rPr>
              <a:t>Processus d’autorégulation apparaît comme une variable décisive permettant d’augmenter la performance au travail, de préserver le bien-être et de réussir dans les études (Boekaerts, Maes &amp; Karoly, 2005)</a:t>
            </a:r>
            <a:endParaRPr b="0" lang="fr-FR" sz="2800" spc="-1" strike="noStrike">
              <a:solidFill>
                <a:srgbClr val="000000"/>
              </a:solidFill>
              <a:latin typeface="Calibri"/>
            </a:endParaRPr>
          </a:p>
          <a:p>
            <a:pPr marL="228600" indent="-228240">
              <a:lnSpc>
                <a:spcPct val="90000"/>
              </a:lnSpc>
              <a:spcBef>
                <a:spcPts val="1001"/>
              </a:spcBef>
              <a:spcAft>
                <a:spcPts val="601"/>
              </a:spcAft>
              <a:buClr>
                <a:srgbClr val="000000"/>
              </a:buClr>
              <a:buFont typeface="Arial"/>
              <a:buChar char="•"/>
            </a:pPr>
            <a:r>
              <a:rPr b="0" lang="fr-FR" sz="2800" spc="-1" strike="noStrike">
                <a:solidFill>
                  <a:srgbClr val="000000"/>
                </a:solidFill>
                <a:latin typeface="Calibri Light"/>
              </a:rPr>
              <a:t>Parler d’apprentissage autorégulé, c’est mettre l’accent sur la participation active de l’apprenant au processus d’apprentissage</a:t>
            </a:r>
            <a:endParaRPr b="0" lang="fr-FR" sz="2800" spc="-1" strike="noStrike">
              <a:solidFill>
                <a:srgbClr val="000000"/>
              </a:solidFill>
              <a:latin typeface="Calibri"/>
            </a:endParaRPr>
          </a:p>
          <a:p>
            <a:pPr marL="228600" indent="-228240">
              <a:lnSpc>
                <a:spcPct val="90000"/>
              </a:lnSpc>
              <a:spcBef>
                <a:spcPts val="1001"/>
              </a:spcBef>
              <a:spcAft>
                <a:spcPts val="601"/>
              </a:spcAft>
              <a:buClr>
                <a:srgbClr val="000000"/>
              </a:buClr>
              <a:buFont typeface="Arial"/>
              <a:buChar char="•"/>
            </a:pPr>
            <a:r>
              <a:rPr b="0" lang="fr-FR" sz="2800" spc="-1" strike="noStrike">
                <a:solidFill>
                  <a:srgbClr val="000000"/>
                </a:solidFill>
                <a:latin typeface="Calibri Light"/>
              </a:rPr>
              <a:t>Le contexte universitaire : nombreuses sollicitations, peu de directives </a:t>
            </a:r>
            <a:r>
              <a:rPr b="0" lang="fr-FR" sz="2800" spc="-1" strike="noStrike">
                <a:solidFill>
                  <a:srgbClr val="000000"/>
                </a:solidFill>
                <a:latin typeface="Wingdings"/>
              </a:rPr>
              <a:t></a:t>
            </a:r>
            <a:r>
              <a:rPr b="0" lang="fr-FR" sz="2800" spc="-1" strike="noStrike">
                <a:solidFill>
                  <a:srgbClr val="000000"/>
                </a:solidFill>
                <a:latin typeface="Calibri Light"/>
              </a:rPr>
              <a:t> accent sur l’autonomie des étudiants</a:t>
            </a:r>
            <a:endParaRPr b="0" lang="fr-FR" sz="2800" spc="-1" strike="noStrike">
              <a:solidFill>
                <a:srgbClr val="000000"/>
              </a:solidFill>
              <a:latin typeface="Calibri"/>
            </a:endParaRPr>
          </a:p>
          <a:p>
            <a:pPr marL="228600" indent="-228240">
              <a:lnSpc>
                <a:spcPct val="90000"/>
              </a:lnSpc>
              <a:spcBef>
                <a:spcPts val="1001"/>
              </a:spcBef>
              <a:spcAft>
                <a:spcPts val="601"/>
              </a:spcAft>
              <a:buClr>
                <a:srgbClr val="000000"/>
              </a:buClr>
              <a:buFont typeface="Arial"/>
              <a:buChar char="•"/>
            </a:pPr>
            <a:r>
              <a:rPr b="0" lang="fr-FR" sz="2800" spc="-1" strike="noStrike">
                <a:solidFill>
                  <a:srgbClr val="000000"/>
                </a:solidFill>
                <a:latin typeface="Calibri Light"/>
              </a:rPr>
              <a:t>Identification de pistes potentielles pour accompagner les étudiants</a:t>
            </a:r>
            <a:endParaRPr b="0" lang="fr-FR" sz="2800" spc="-1" strike="noStrike">
              <a:solidFill>
                <a:srgbClr val="000000"/>
              </a:solidFill>
              <a:latin typeface="Calibri"/>
            </a:endParaRPr>
          </a:p>
        </p:txBody>
      </p:sp>
      <p:sp>
        <p:nvSpPr>
          <p:cNvPr id="137"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4D9B0BBC-6090-4D71-8765-5134317D4304}" type="slidenum">
              <a:rPr b="0" lang="en-US" sz="1200" spc="-1" strike="noStrike">
                <a:solidFill>
                  <a:srgbClr val="8b8b8b"/>
                </a:solidFill>
                <a:latin typeface="Calibri"/>
              </a:rPr>
              <a:t>2</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7" name="Espace réservé du contenu 4" descr=""/>
          <p:cNvPicPr/>
          <p:nvPr/>
        </p:nvPicPr>
        <p:blipFill>
          <a:blip r:embed="rId1"/>
          <a:stretch/>
        </p:blipFill>
        <p:spPr>
          <a:xfrm>
            <a:off x="1049400" y="0"/>
            <a:ext cx="9775080" cy="6857640"/>
          </a:xfrm>
          <a:prstGeom prst="rect">
            <a:avLst/>
          </a:prstGeom>
          <a:ln>
            <a:noFill/>
          </a:ln>
        </p:spPr>
      </p:pic>
      <p:sp>
        <p:nvSpPr>
          <p:cNvPr id="228" name="TextShape 1"/>
          <p:cNvSpPr txBox="1"/>
          <p:nvPr/>
        </p:nvSpPr>
        <p:spPr>
          <a:xfrm>
            <a:off x="8610480" y="6356520"/>
            <a:ext cx="2742840" cy="364680"/>
          </a:xfrm>
          <a:prstGeom prst="rect">
            <a:avLst/>
          </a:prstGeom>
          <a:noFill/>
          <a:ln>
            <a:noFill/>
          </a:ln>
        </p:spPr>
        <p:txBody>
          <a:bodyPr anchor="ctr">
            <a:noAutofit/>
          </a:bodyPr>
          <a:p>
            <a:pPr algn="r">
              <a:lnSpc>
                <a:spcPct val="100000"/>
              </a:lnSpc>
            </a:pPr>
            <a:fld id="{CF501EA3-BD80-486D-BB74-2CF085566FD4}" type="slidenum">
              <a:rPr b="0" lang="en-US" sz="1200" spc="-1" strike="noStrike">
                <a:solidFill>
                  <a:srgbClr val="8b8b8b"/>
                </a:solidFill>
                <a:latin typeface="Calibri"/>
              </a:rPr>
              <a:t>19</a:t>
            </a:fld>
            <a:endParaRPr b="0" lang="en-US" sz="1200" spc="-1" strike="noStrike">
              <a:latin typeface="Times New Roman"/>
            </a:endParaRPr>
          </a:p>
        </p:txBody>
      </p:sp>
      <p:sp>
        <p:nvSpPr>
          <p:cNvPr id="229" name="CustomShape 2"/>
          <p:cNvSpPr/>
          <p:nvPr/>
        </p:nvSpPr>
        <p:spPr>
          <a:xfrm>
            <a:off x="10040040" y="344880"/>
            <a:ext cx="186660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1800" spc="-1" strike="noStrike">
                <a:solidFill>
                  <a:srgbClr val="000000"/>
                </a:solidFill>
                <a:latin typeface="Calibri"/>
              </a:rPr>
              <a:t>(Houart, 2017)</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000000"/>
                </a:solidFill>
                <a:latin typeface="Abadi MT Condensed Extra Bold"/>
                <a:ea typeface="Abadi MT Condensed Extra Bold"/>
              </a:rPr>
              <a:t>Focus sur les stratégies volitionnelles</a:t>
            </a:r>
            <a:endParaRPr b="0" lang="fr-FR" sz="4400" spc="-1" strike="noStrike">
              <a:solidFill>
                <a:srgbClr val="000000"/>
              </a:solidFill>
              <a:latin typeface="Calibri"/>
            </a:endParaRPr>
          </a:p>
        </p:txBody>
      </p:sp>
      <p:sp>
        <p:nvSpPr>
          <p:cNvPr id="231" name="TextShape 2"/>
          <p:cNvSpPr txBox="1"/>
          <p:nvPr/>
        </p:nvSpPr>
        <p:spPr>
          <a:xfrm>
            <a:off x="838080" y="1825560"/>
            <a:ext cx="10515240" cy="4350960"/>
          </a:xfrm>
          <a:prstGeom prst="rect">
            <a:avLst/>
          </a:prstGeom>
          <a:noFill/>
          <a:ln>
            <a:noFill/>
          </a:ln>
        </p:spPr>
        <p:txBody>
          <a:bodyPr>
            <a:noAutofit/>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2 recherches en Belgique francophone</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Enseignement supérieur et universitaire</a:t>
            </a:r>
            <a:endParaRPr b="0" lang="fr-FR" sz="2800" spc="-1" strike="noStrike">
              <a:solidFill>
                <a:srgbClr val="000000"/>
              </a:solidFill>
              <a:latin typeface="Calibri"/>
            </a:endParaRPr>
          </a:p>
          <a:p>
            <a:pPr>
              <a:lnSpc>
                <a:spcPct val="90000"/>
              </a:lnSpc>
              <a:spcBef>
                <a:spcPts val="1001"/>
              </a:spcBef>
            </a:pP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1" lang="fr-FR" sz="2800" spc="-1" strike="noStrike">
                <a:solidFill>
                  <a:srgbClr val="000000"/>
                </a:solidFill>
                <a:latin typeface="Calibri Light"/>
              </a:rPr>
              <a:t>Contexte</a:t>
            </a:r>
            <a:r>
              <a:rPr b="0" lang="fr-FR" sz="2800" spc="-1" strike="noStrike">
                <a:solidFill>
                  <a:srgbClr val="000000"/>
                </a:solidFill>
                <a:latin typeface="Calibri Light"/>
              </a:rPr>
              <a:t> : un groupe de conseillers pédagogiques pour les étudiants (AdAPTE) qui s’interrogent :</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Light"/>
              </a:rPr>
              <a:t>sur le lien entre stratégies volitionnelles et réussite</a:t>
            </a:r>
            <a:endParaRPr b="0" lang="fr-FR" sz="24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Light"/>
              </a:rPr>
              <a:t>sur la manière d’accompagner les étudiants qui ne parviennent pas à se mettre au travail et/ou à s’y maintenir.</a:t>
            </a:r>
            <a:endParaRPr b="0" lang="fr-FR" sz="2400" spc="-1" strike="noStrike">
              <a:solidFill>
                <a:srgbClr val="000000"/>
              </a:solidFill>
              <a:latin typeface="Calibri"/>
            </a:endParaRPr>
          </a:p>
        </p:txBody>
      </p:sp>
      <p:sp>
        <p:nvSpPr>
          <p:cNvPr id="232"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7AE81B6E-9175-4330-AEB4-2BECA03BBC14}" type="slidenum">
              <a:rPr b="0" lang="en-US" sz="1200" spc="-1" strike="noStrike">
                <a:solidFill>
                  <a:srgbClr val="8b8b8b"/>
                </a:solidFill>
                <a:latin typeface="Calibri"/>
              </a:rPr>
              <a:t>19</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3" name="TextShape 1"/>
          <p:cNvSpPr txBox="1"/>
          <p:nvPr/>
        </p:nvSpPr>
        <p:spPr>
          <a:xfrm>
            <a:off x="838080" y="365040"/>
            <a:ext cx="10515240" cy="1325160"/>
          </a:xfrm>
          <a:prstGeom prst="rect">
            <a:avLst/>
          </a:prstGeom>
          <a:noFill/>
          <a:ln>
            <a:noFill/>
          </a:ln>
        </p:spPr>
        <p:txBody>
          <a:bodyPr anchor="ctr">
            <a:normAutofit/>
          </a:bodyPr>
          <a:p>
            <a:pPr>
              <a:lnSpc>
                <a:spcPct val="90000"/>
              </a:lnSpc>
            </a:pPr>
            <a:r>
              <a:rPr b="0" lang="fr-FR" sz="3600" spc="-1" strike="noStrike">
                <a:solidFill>
                  <a:srgbClr val="000000"/>
                </a:solidFill>
                <a:latin typeface="Abadi MT Condensed Extra Bold"/>
                <a:ea typeface="Abadi MT Condensed Extra Bold"/>
              </a:rPr>
              <a:t>Catégorisation des stratégies volitionnelles</a:t>
            </a:r>
            <a:endParaRPr b="0" lang="fr-FR" sz="3600" spc="-1" strike="noStrike">
              <a:solidFill>
                <a:srgbClr val="000000"/>
              </a:solidFill>
              <a:latin typeface="Calibri"/>
            </a:endParaRPr>
          </a:p>
        </p:txBody>
      </p:sp>
      <p:sp>
        <p:nvSpPr>
          <p:cNvPr id="234" name="TextShape 2"/>
          <p:cNvSpPr txBox="1"/>
          <p:nvPr/>
        </p:nvSpPr>
        <p:spPr>
          <a:xfrm>
            <a:off x="838080" y="1825560"/>
            <a:ext cx="10515240" cy="4350960"/>
          </a:xfrm>
          <a:prstGeom prst="rect">
            <a:avLst/>
          </a:prstGeom>
          <a:noFill/>
          <a:ln>
            <a:noFill/>
          </a:ln>
        </p:spPr>
        <p:txBody>
          <a:bodyPr anchor="ctr">
            <a:normAutofit/>
          </a:bodyPr>
          <a:p>
            <a:pPr>
              <a:lnSpc>
                <a:spcPct val="90000"/>
              </a:lnSpc>
              <a:spcBef>
                <a:spcPts val="1001"/>
              </a:spcBef>
            </a:pPr>
            <a:r>
              <a:rPr b="0" lang="fr-FR" sz="2400" spc="-1" strike="noStrike">
                <a:solidFill>
                  <a:srgbClr val="000000"/>
                </a:solidFill>
                <a:latin typeface="Calibri Light"/>
              </a:rPr>
              <a:t>Les stratégies volitionnelles </a:t>
            </a:r>
            <a:r>
              <a:rPr b="1" lang="fr-FR" sz="2400" spc="-1" strike="noStrike">
                <a:solidFill>
                  <a:srgbClr val="000000"/>
                </a:solidFill>
                <a:latin typeface="Calibri"/>
              </a:rPr>
              <a:t>externes</a:t>
            </a:r>
            <a:r>
              <a:rPr b="0" lang="fr-FR" sz="2400" spc="-1" strike="noStrike">
                <a:solidFill>
                  <a:srgbClr val="000000"/>
                </a:solidFill>
                <a:latin typeface="Calibri Light"/>
              </a:rPr>
              <a:t> :</a:t>
            </a:r>
            <a:endParaRPr b="0" lang="fr-FR" sz="2400" spc="-1" strike="noStrike">
              <a:solidFill>
                <a:srgbClr val="000000"/>
              </a:solidFill>
              <a:latin typeface="Calibri"/>
            </a:endParaRPr>
          </a:p>
          <a:p>
            <a:pPr>
              <a:lnSpc>
                <a:spcPct val="90000"/>
              </a:lnSpc>
              <a:spcBef>
                <a:spcPts val="1001"/>
              </a:spcBef>
            </a:pPr>
            <a:endParaRPr b="0" lang="fr-FR" sz="24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400" spc="-1" strike="noStrike">
                <a:solidFill>
                  <a:srgbClr val="000000"/>
                </a:solidFill>
                <a:latin typeface="Calibri Light"/>
              </a:rPr>
              <a:t>la « </a:t>
            </a:r>
            <a:r>
              <a:rPr b="1" lang="fr-FR" sz="2400" spc="-1" strike="noStrike">
                <a:solidFill>
                  <a:srgbClr val="000000"/>
                </a:solidFill>
                <a:latin typeface="Calibri"/>
              </a:rPr>
              <a:t>structuration du temps</a:t>
            </a:r>
            <a:r>
              <a:rPr b="1" lang="fr-FR" sz="2400" spc="-1" strike="noStrike">
                <a:solidFill>
                  <a:srgbClr val="000000"/>
                </a:solidFill>
                <a:latin typeface="Calibri Light"/>
              </a:rPr>
              <a:t> </a:t>
            </a:r>
            <a:r>
              <a:rPr b="0" lang="fr-FR" sz="2400" spc="-1" strike="noStrike">
                <a:solidFill>
                  <a:srgbClr val="000000"/>
                </a:solidFill>
                <a:latin typeface="Calibri Light"/>
              </a:rPr>
              <a:t>» (ET): définition des priorités, choix du moment, de la durée de l’étude, réalisation d’un planning, évaluation de l’avancement du travail ;</a:t>
            </a:r>
            <a:endParaRPr b="0" lang="fr-FR" sz="24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400" spc="-1" strike="noStrike">
                <a:solidFill>
                  <a:srgbClr val="000000"/>
                </a:solidFill>
                <a:latin typeface="Calibri Light"/>
              </a:rPr>
              <a:t>le « </a:t>
            </a:r>
            <a:r>
              <a:rPr b="1" lang="fr-FR" sz="2400" spc="-1" strike="noStrike">
                <a:solidFill>
                  <a:srgbClr val="000000"/>
                </a:solidFill>
                <a:latin typeface="Calibri"/>
              </a:rPr>
              <a:t>contrôle de l’environnement</a:t>
            </a:r>
            <a:r>
              <a:rPr b="0" lang="fr-FR" sz="2400" spc="-1" strike="noStrike">
                <a:solidFill>
                  <a:srgbClr val="000000"/>
                </a:solidFill>
                <a:latin typeface="Calibri Light"/>
              </a:rPr>
              <a:t> » (EE) : sélection et aménagement du lieu de travail, préparation du matériel, rupture avec des sources de distraction potentielles ;</a:t>
            </a:r>
            <a:endParaRPr b="0" lang="fr-FR" sz="24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400" spc="-1" strike="noStrike">
                <a:solidFill>
                  <a:srgbClr val="000000"/>
                </a:solidFill>
                <a:latin typeface="Calibri Light"/>
              </a:rPr>
              <a:t>l’ « </a:t>
            </a:r>
            <a:r>
              <a:rPr b="1" lang="fr-FR" sz="2400" spc="-1" strike="noStrike">
                <a:solidFill>
                  <a:srgbClr val="000000"/>
                </a:solidFill>
                <a:latin typeface="Calibri"/>
              </a:rPr>
              <a:t>exploitation des ressources</a:t>
            </a:r>
            <a:r>
              <a:rPr b="1" lang="fr-FR" sz="2400" spc="-1" strike="noStrike">
                <a:solidFill>
                  <a:srgbClr val="000000"/>
                </a:solidFill>
                <a:latin typeface="Calibri Light"/>
              </a:rPr>
              <a:t> </a:t>
            </a:r>
            <a:r>
              <a:rPr b="0" lang="fr-FR" sz="2400" spc="-1" strike="noStrike">
                <a:solidFill>
                  <a:srgbClr val="000000"/>
                </a:solidFill>
                <a:latin typeface="Calibri Light"/>
              </a:rPr>
              <a:t>» (ER) : sollicitation de l’appui des pairs, des proches et de l’équipe pédagogique et recherche d’informations supplémentaires.</a:t>
            </a:r>
            <a:endParaRPr b="0" lang="fr-FR" sz="2400" spc="-1" strike="noStrike">
              <a:solidFill>
                <a:srgbClr val="000000"/>
              </a:solidFill>
              <a:latin typeface="Calibri"/>
            </a:endParaRPr>
          </a:p>
          <a:p>
            <a:pPr>
              <a:lnSpc>
                <a:spcPct val="90000"/>
              </a:lnSpc>
              <a:spcBef>
                <a:spcPts val="1001"/>
              </a:spcBef>
            </a:pPr>
            <a:endParaRPr b="0" lang="fr-FR" sz="2400" spc="-1" strike="noStrike">
              <a:solidFill>
                <a:srgbClr val="000000"/>
              </a:solidFill>
              <a:latin typeface="Calibri"/>
            </a:endParaRPr>
          </a:p>
        </p:txBody>
      </p:sp>
      <p:sp>
        <p:nvSpPr>
          <p:cNvPr id="235"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04DF6AAF-CB47-437A-91A3-C60F9B1721A9}" type="slidenum">
              <a:rPr b="0" lang="en-US" sz="1200" spc="-1" strike="noStrike">
                <a:solidFill>
                  <a:srgbClr val="8b8b8b"/>
                </a:solidFill>
                <a:latin typeface="Calibri"/>
              </a:rPr>
              <a:t>22</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TextShape 1"/>
          <p:cNvSpPr txBox="1"/>
          <p:nvPr/>
        </p:nvSpPr>
        <p:spPr>
          <a:xfrm>
            <a:off x="838080" y="820440"/>
            <a:ext cx="10515240" cy="5356440"/>
          </a:xfrm>
          <a:prstGeom prst="rect">
            <a:avLst/>
          </a:prstGeom>
          <a:noFill/>
          <a:ln>
            <a:noFill/>
          </a:ln>
        </p:spPr>
        <p:txBody>
          <a:bodyPr anchor="ctr">
            <a:noAutofit/>
          </a:bodyPr>
          <a:p>
            <a:pPr>
              <a:lnSpc>
                <a:spcPct val="90000"/>
              </a:lnSpc>
              <a:spcBef>
                <a:spcPts val="1001"/>
              </a:spcBef>
            </a:pPr>
            <a:r>
              <a:rPr b="0" lang="fr-FR" sz="2400" spc="-1" strike="noStrike">
                <a:solidFill>
                  <a:srgbClr val="000000"/>
                </a:solidFill>
                <a:latin typeface="Calibri Light"/>
              </a:rPr>
              <a:t>Les stratégies volitionnelles </a:t>
            </a:r>
            <a:r>
              <a:rPr b="1" lang="fr-FR" sz="2400" spc="-1" strike="noStrike">
                <a:solidFill>
                  <a:srgbClr val="000000"/>
                </a:solidFill>
                <a:latin typeface="Calibri"/>
              </a:rPr>
              <a:t>internes</a:t>
            </a:r>
            <a:r>
              <a:rPr b="0" lang="fr-FR" sz="2400" spc="-1" strike="noStrike">
                <a:solidFill>
                  <a:srgbClr val="000000"/>
                </a:solidFill>
                <a:latin typeface="Calibri Light"/>
              </a:rPr>
              <a:t> : </a:t>
            </a:r>
            <a:endParaRPr b="0" lang="fr-FR" sz="2400" spc="-1" strike="noStrike">
              <a:solidFill>
                <a:srgbClr val="000000"/>
              </a:solidFill>
              <a:latin typeface="Calibri"/>
            </a:endParaRPr>
          </a:p>
          <a:p>
            <a:pPr>
              <a:lnSpc>
                <a:spcPct val="90000"/>
              </a:lnSpc>
              <a:spcBef>
                <a:spcPts val="1001"/>
              </a:spcBef>
            </a:pPr>
            <a:endParaRPr b="0" lang="fr-FR" sz="24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400" spc="-1" strike="noStrike">
                <a:solidFill>
                  <a:srgbClr val="000000"/>
                </a:solidFill>
                <a:latin typeface="Calibri Light"/>
              </a:rPr>
              <a:t>le « </a:t>
            </a:r>
            <a:r>
              <a:rPr b="1" lang="fr-FR" sz="2400" spc="-1" strike="noStrike">
                <a:solidFill>
                  <a:srgbClr val="000000"/>
                </a:solidFill>
                <a:latin typeface="Calibri"/>
              </a:rPr>
              <a:t>déploiement attentionnel</a:t>
            </a:r>
            <a:r>
              <a:rPr b="0" lang="fr-FR" sz="2400" spc="-1" strike="noStrike">
                <a:solidFill>
                  <a:srgbClr val="000000"/>
                </a:solidFill>
                <a:latin typeface="Calibri Light"/>
              </a:rPr>
              <a:t> » (IA) : focalisation sur le travail à réaliser, maintien de la concentration ;</a:t>
            </a:r>
            <a:endParaRPr b="0" lang="fr-FR" sz="24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400" spc="-1" strike="noStrike">
                <a:solidFill>
                  <a:srgbClr val="000000"/>
                </a:solidFill>
                <a:latin typeface="Calibri Light"/>
              </a:rPr>
              <a:t>la «</a:t>
            </a:r>
            <a:r>
              <a:rPr b="0" lang="fr-FR" sz="2400" spc="-1" strike="noStrike">
                <a:solidFill>
                  <a:srgbClr val="000000"/>
                </a:solidFill>
                <a:latin typeface="Calibri"/>
              </a:rPr>
              <a:t> </a:t>
            </a:r>
            <a:r>
              <a:rPr b="1" lang="fr-FR" sz="2400" spc="-1" strike="noStrike">
                <a:solidFill>
                  <a:srgbClr val="000000"/>
                </a:solidFill>
                <a:latin typeface="Calibri"/>
              </a:rPr>
              <a:t>gestion de la motivation</a:t>
            </a:r>
            <a:r>
              <a:rPr b="0" lang="fr-FR" sz="2400" spc="-1" strike="noStrike">
                <a:solidFill>
                  <a:srgbClr val="000000"/>
                </a:solidFill>
                <a:latin typeface="Calibri Light"/>
              </a:rPr>
              <a:t> » (IM) : exploitation de défis réalistes et dépassement de soi, réactivation des buts à court, moyen et long termes, prévision de récompense au terme du temps dévolu à l’étude, volonté de maîtriser la matière, subdivision du travail en sous-objectifs accessibles, renforcement du sentiment d’autoefficacité ; </a:t>
            </a:r>
            <a:endParaRPr b="0" lang="fr-FR" sz="24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400" spc="-1" strike="noStrike">
                <a:solidFill>
                  <a:srgbClr val="000000"/>
                </a:solidFill>
                <a:latin typeface="Calibri Light"/>
              </a:rPr>
              <a:t>le « </a:t>
            </a:r>
            <a:r>
              <a:rPr b="1" lang="fr-FR" sz="2400" spc="-1" strike="noStrike">
                <a:solidFill>
                  <a:srgbClr val="000000"/>
                </a:solidFill>
                <a:latin typeface="Calibri"/>
              </a:rPr>
              <a:t>contrôle des émotions</a:t>
            </a:r>
            <a:r>
              <a:rPr b="0" lang="fr-FR" sz="2400" spc="-1" strike="noStrike">
                <a:solidFill>
                  <a:srgbClr val="000000"/>
                </a:solidFill>
                <a:latin typeface="Calibri Light"/>
              </a:rPr>
              <a:t> » (IE) : anticipation des émotions ressenties en cas de réussite et en cas d’échec, représentation des sentiments des proches vis-à-vis des résultats obtenus, projection du ressenti en cas de difficulté lors de l’évaluation, prévision de moments (dés)agréables ponctuels ou différés, convocation de la fierté personnelle.</a:t>
            </a:r>
            <a:endParaRPr b="0" lang="fr-FR" sz="2400" spc="-1" strike="noStrike">
              <a:solidFill>
                <a:srgbClr val="000000"/>
              </a:solidFill>
              <a:latin typeface="Calibri"/>
            </a:endParaRPr>
          </a:p>
        </p:txBody>
      </p:sp>
      <p:sp>
        <p:nvSpPr>
          <p:cNvPr id="237" name="TextShape 2"/>
          <p:cNvSpPr txBox="1"/>
          <p:nvPr/>
        </p:nvSpPr>
        <p:spPr>
          <a:xfrm>
            <a:off x="8610480" y="6356520"/>
            <a:ext cx="2742840" cy="364680"/>
          </a:xfrm>
          <a:prstGeom prst="rect">
            <a:avLst/>
          </a:prstGeom>
          <a:noFill/>
          <a:ln>
            <a:noFill/>
          </a:ln>
        </p:spPr>
        <p:txBody>
          <a:bodyPr anchor="ctr">
            <a:noAutofit/>
          </a:bodyPr>
          <a:p>
            <a:pPr algn="r">
              <a:lnSpc>
                <a:spcPct val="100000"/>
              </a:lnSpc>
            </a:pPr>
            <a:fld id="{F59BB101-651A-44AD-B9FD-7C48EC9D60FD}" type="slidenum">
              <a:rPr b="0" lang="en-US" sz="1200" spc="-1" strike="noStrike">
                <a:solidFill>
                  <a:srgbClr val="8b8b8b"/>
                </a:solidFill>
                <a:latin typeface="Calibri"/>
              </a:rPr>
              <a:t>22</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3600" spc="-1" strike="noStrike">
                <a:solidFill>
                  <a:srgbClr val="000000"/>
                </a:solidFill>
                <a:latin typeface="Abadi MT Condensed Extra Bold"/>
                <a:ea typeface="Abadi MT Condensed Extra Bold"/>
              </a:rPr>
              <a:t>Eléments de méthodologie</a:t>
            </a:r>
            <a:endParaRPr b="0" lang="fr-FR" sz="3600" spc="-1" strike="noStrike">
              <a:solidFill>
                <a:srgbClr val="000000"/>
              </a:solidFill>
              <a:latin typeface="Calibri"/>
            </a:endParaRPr>
          </a:p>
        </p:txBody>
      </p:sp>
      <p:sp>
        <p:nvSpPr>
          <p:cNvPr id="239" name="TextShape 2"/>
          <p:cNvSpPr txBox="1"/>
          <p:nvPr/>
        </p:nvSpPr>
        <p:spPr>
          <a:xfrm>
            <a:off x="838080" y="1519560"/>
            <a:ext cx="10515240" cy="4975200"/>
          </a:xfrm>
          <a:prstGeom prst="rect">
            <a:avLst/>
          </a:prstGeom>
          <a:noFill/>
          <a:ln>
            <a:noFill/>
          </a:ln>
        </p:spPr>
        <p:txBody>
          <a:bodyPr anchor="ctr">
            <a:normAutofit fontScale="68000"/>
          </a:bodyPr>
          <a:p>
            <a:pPr>
              <a:lnSpc>
                <a:spcPct val="90000"/>
              </a:lnSpc>
              <a:spcBef>
                <a:spcPts val="601"/>
              </a:spcBef>
            </a:pPr>
            <a:r>
              <a:rPr b="1" lang="fr-FR" sz="2800" spc="-1" strike="noStrike">
                <a:solidFill>
                  <a:srgbClr val="000000"/>
                </a:solidFill>
                <a:latin typeface="Abadi MT Condensed Extra Bold"/>
                <a:ea typeface="Abadi MT Condensed Extra Bold"/>
              </a:rPr>
              <a:t>Population</a:t>
            </a:r>
            <a:r>
              <a:rPr b="0" lang="fr-FR" sz="2800" spc="-1" strike="noStrike">
                <a:solidFill>
                  <a:srgbClr val="000000"/>
                </a:solidFill>
                <a:latin typeface="Abadi MT Condensed Extra Bold"/>
                <a:ea typeface="Abadi MT Condensed Extra Bold"/>
              </a:rPr>
              <a:t> :  </a:t>
            </a:r>
            <a:endParaRPr b="0" lang="fr-FR" sz="2800" spc="-1" strike="noStrike">
              <a:solidFill>
                <a:srgbClr val="000000"/>
              </a:solidFill>
              <a:latin typeface="Calibri"/>
            </a:endParaRPr>
          </a:p>
          <a:p>
            <a:pPr marL="228600" indent="-228240">
              <a:lnSpc>
                <a:spcPct val="90000"/>
              </a:lnSpc>
              <a:spcBef>
                <a:spcPts val="601"/>
              </a:spcBef>
              <a:buClr>
                <a:srgbClr val="000000"/>
              </a:buClr>
              <a:buFont typeface="Arial"/>
              <a:buChar char="•"/>
            </a:pPr>
            <a:r>
              <a:rPr b="0" lang="fr-FR" sz="2800" spc="-1" strike="noStrike">
                <a:solidFill>
                  <a:srgbClr val="000000"/>
                </a:solidFill>
                <a:latin typeface="Calibri Light"/>
                <a:ea typeface="Abadi MT Condensed Extra Bold"/>
              </a:rPr>
              <a:t>Etudiants de première année</a:t>
            </a:r>
            <a:endParaRPr b="0" lang="fr-FR" sz="2800" spc="-1" strike="noStrike">
              <a:solidFill>
                <a:srgbClr val="000000"/>
              </a:solidFill>
              <a:latin typeface="Calibri"/>
            </a:endParaRPr>
          </a:p>
          <a:p>
            <a:pPr marL="228600" indent="-228240">
              <a:lnSpc>
                <a:spcPct val="90000"/>
              </a:lnSpc>
              <a:spcBef>
                <a:spcPts val="601"/>
              </a:spcBef>
              <a:spcAft>
                <a:spcPts val="601"/>
              </a:spcAft>
              <a:buClr>
                <a:srgbClr val="000000"/>
              </a:buClr>
              <a:buFont typeface="Arial"/>
              <a:buChar char="•"/>
            </a:pPr>
            <a:r>
              <a:rPr b="0" lang="fr-FR" sz="2800" spc="-1" strike="noStrike">
                <a:solidFill>
                  <a:srgbClr val="000000"/>
                </a:solidFill>
                <a:latin typeface="Calibri Light"/>
                <a:ea typeface="Abadi MT Condensed Extra Bold"/>
              </a:rPr>
              <a:t>10 filières en HE et à l’U</a:t>
            </a:r>
            <a:endParaRPr b="0" lang="fr-FR" sz="2800" spc="-1" strike="noStrike">
              <a:solidFill>
                <a:srgbClr val="000000"/>
              </a:solidFill>
              <a:latin typeface="Calibri"/>
            </a:endParaRPr>
          </a:p>
          <a:p>
            <a:pPr>
              <a:lnSpc>
                <a:spcPct val="90000"/>
              </a:lnSpc>
              <a:spcBef>
                <a:spcPts val="601"/>
              </a:spcBef>
            </a:pPr>
            <a:r>
              <a:rPr b="1" lang="fr-FR" sz="2800" spc="-1" strike="noStrike">
                <a:solidFill>
                  <a:srgbClr val="000000"/>
                </a:solidFill>
                <a:latin typeface="Abadi MT Condensed Extra Bold"/>
                <a:ea typeface="Abadi MT Condensed Extra Bold"/>
              </a:rPr>
              <a:t>Questionnaire </a:t>
            </a:r>
            <a:r>
              <a:rPr b="0" lang="fr-FR" sz="2800" spc="-1" strike="noStrike">
                <a:solidFill>
                  <a:srgbClr val="000000"/>
                </a:solidFill>
                <a:latin typeface="Abadi MT Condensed Extra Bold"/>
                <a:ea typeface="Abadi MT Condensed Extra Bold"/>
              </a:rPr>
              <a:t>:</a:t>
            </a:r>
            <a:endParaRPr b="0" lang="fr-FR" sz="2800" spc="-1" strike="noStrike">
              <a:solidFill>
                <a:srgbClr val="000000"/>
              </a:solidFill>
              <a:latin typeface="Calibri"/>
            </a:endParaRPr>
          </a:p>
          <a:p>
            <a:pPr marL="228600" indent="-228240">
              <a:lnSpc>
                <a:spcPct val="90000"/>
              </a:lnSpc>
              <a:spcBef>
                <a:spcPts val="601"/>
              </a:spcBef>
              <a:buClr>
                <a:srgbClr val="000000"/>
              </a:buClr>
              <a:buFont typeface="Arial"/>
              <a:buChar char="•"/>
            </a:pPr>
            <a:r>
              <a:rPr b="0" lang="fr-FR" sz="2800" spc="-1" strike="noStrike">
                <a:solidFill>
                  <a:srgbClr val="000000"/>
                </a:solidFill>
                <a:latin typeface="Calibri Light"/>
                <a:ea typeface="Abadi MT Condensed Extra Bold"/>
              </a:rPr>
              <a:t>Choix d’un profil volitionnel (par rapport à un cours </a:t>
            </a:r>
            <a:r>
              <a:rPr b="0" lang="fr-FR" sz="2800" spc="-1" strike="noStrike" u="sng">
                <a:solidFill>
                  <a:srgbClr val="000000"/>
                </a:solidFill>
                <a:uFillTx/>
                <a:latin typeface="Calibri Light"/>
                <a:ea typeface="Abadi MT Condensed Extra Bold"/>
              </a:rPr>
              <a:t>ciblé et désigné</a:t>
            </a:r>
            <a:r>
              <a:rPr b="0" lang="fr-FR" sz="2800" spc="-1" strike="noStrike">
                <a:solidFill>
                  <a:srgbClr val="000000"/>
                </a:solidFill>
                <a:latin typeface="Calibri Light"/>
                <a:ea typeface="Abadi MT Condensed Extra Bold"/>
              </a:rPr>
              <a:t>): </a:t>
            </a:r>
            <a:endParaRPr b="0" lang="fr-FR" sz="2800" spc="-1" strike="noStrike">
              <a:solidFill>
                <a:srgbClr val="000000"/>
              </a:solidFill>
              <a:latin typeface="Calibri"/>
            </a:endParaRPr>
          </a:p>
          <a:p>
            <a:pPr lvl="1" marL="685800" indent="-228240">
              <a:lnSpc>
                <a:spcPct val="90000"/>
              </a:lnSpc>
              <a:spcBef>
                <a:spcPts val="601"/>
              </a:spcBef>
              <a:buClr>
                <a:srgbClr val="000000"/>
              </a:buClr>
              <a:buFont typeface="Arial"/>
              <a:buChar char="•"/>
            </a:pPr>
            <a:r>
              <a:rPr b="0" lang="fr-FR" sz="2400" spc="-1" strike="noStrike">
                <a:solidFill>
                  <a:srgbClr val="000000"/>
                </a:solidFill>
                <a:latin typeface="Calibri Light"/>
                <a:ea typeface="Abadi MT Condensed Extra Bold"/>
              </a:rPr>
              <a:t>Profil 1: se mettre facilement au travail et y rester jusqu’au bout</a:t>
            </a:r>
            <a:endParaRPr b="0" lang="fr-FR" sz="2400" spc="-1" strike="noStrike">
              <a:solidFill>
                <a:srgbClr val="000000"/>
              </a:solidFill>
              <a:latin typeface="Calibri"/>
            </a:endParaRPr>
          </a:p>
          <a:p>
            <a:pPr lvl="1" marL="685800" indent="-228240">
              <a:lnSpc>
                <a:spcPct val="90000"/>
              </a:lnSpc>
              <a:spcBef>
                <a:spcPts val="601"/>
              </a:spcBef>
              <a:buClr>
                <a:srgbClr val="000000"/>
              </a:buClr>
              <a:buFont typeface="Arial"/>
              <a:buChar char="•"/>
            </a:pPr>
            <a:r>
              <a:rPr b="0" lang="fr-FR" sz="2400" spc="-1" strike="noStrike">
                <a:solidFill>
                  <a:srgbClr val="000000"/>
                </a:solidFill>
                <a:latin typeface="Calibri Light"/>
                <a:ea typeface="Abadi MT Condensed Extra Bold"/>
              </a:rPr>
              <a:t>Profil 2: Se mettre facilement au travail mais s’arrêter plus tôt que prévu</a:t>
            </a:r>
            <a:endParaRPr b="0" lang="fr-FR" sz="2400" spc="-1" strike="noStrike">
              <a:solidFill>
                <a:srgbClr val="000000"/>
              </a:solidFill>
              <a:latin typeface="Calibri"/>
            </a:endParaRPr>
          </a:p>
          <a:p>
            <a:pPr lvl="1" marL="685800" indent="-228240">
              <a:lnSpc>
                <a:spcPct val="90000"/>
              </a:lnSpc>
              <a:spcBef>
                <a:spcPts val="601"/>
              </a:spcBef>
              <a:buClr>
                <a:srgbClr val="000000"/>
              </a:buClr>
              <a:buFont typeface="Arial"/>
              <a:buChar char="•"/>
            </a:pPr>
            <a:r>
              <a:rPr b="0" lang="fr-FR" sz="2400" spc="-1" strike="noStrike">
                <a:solidFill>
                  <a:srgbClr val="000000"/>
                </a:solidFill>
                <a:latin typeface="Calibri Light"/>
                <a:ea typeface="Abadi MT Condensed Extra Bold"/>
              </a:rPr>
              <a:t>Profil 3: éprouver beaucoup de difficultés à se mettre au travail mais, une fois la tâche entamée, l’effectuer jusqu’au bout</a:t>
            </a:r>
            <a:endParaRPr b="0" lang="fr-FR" sz="2400" spc="-1" strike="noStrike">
              <a:solidFill>
                <a:srgbClr val="000000"/>
              </a:solidFill>
              <a:latin typeface="Calibri"/>
            </a:endParaRPr>
          </a:p>
          <a:p>
            <a:pPr lvl="1" marL="685800" indent="-228240">
              <a:lnSpc>
                <a:spcPct val="90000"/>
              </a:lnSpc>
              <a:spcBef>
                <a:spcPts val="601"/>
              </a:spcBef>
              <a:buClr>
                <a:srgbClr val="000000"/>
              </a:buClr>
              <a:buFont typeface="Arial"/>
              <a:buChar char="•"/>
            </a:pPr>
            <a:r>
              <a:rPr b="0" lang="fr-FR" sz="2400" spc="-1" strike="noStrike">
                <a:solidFill>
                  <a:srgbClr val="000000"/>
                </a:solidFill>
                <a:latin typeface="Calibri Light"/>
                <a:ea typeface="Abadi MT Condensed Extra Bold"/>
              </a:rPr>
              <a:t>Profil 4: éprouver beaucoup de difficultés à se mettre au travail et s’arrêter plus tôt que prévu</a:t>
            </a:r>
            <a:endParaRPr b="0" lang="fr-FR" sz="2400" spc="-1" strike="noStrike">
              <a:solidFill>
                <a:srgbClr val="000000"/>
              </a:solidFill>
              <a:latin typeface="Calibri"/>
            </a:endParaRPr>
          </a:p>
          <a:p>
            <a:pPr marL="228600" indent="-228240">
              <a:lnSpc>
                <a:spcPct val="90000"/>
              </a:lnSpc>
              <a:spcBef>
                <a:spcPts val="601"/>
              </a:spcBef>
              <a:buClr>
                <a:srgbClr val="000000"/>
              </a:buClr>
              <a:buFont typeface="Arial"/>
              <a:buChar char="•"/>
            </a:pPr>
            <a:r>
              <a:rPr b="0" lang="fr-FR" sz="2800" spc="-1" strike="noStrike">
                <a:solidFill>
                  <a:srgbClr val="000000"/>
                </a:solidFill>
                <a:latin typeface="Calibri Light"/>
                <a:ea typeface="Abadi MT Condensed Extra Bold"/>
              </a:rPr>
              <a:t>45 stratégies : échelles de Likert à 4 niveaux</a:t>
            </a:r>
            <a:endParaRPr b="0" lang="fr-FR" sz="2800" spc="-1" strike="noStrike">
              <a:solidFill>
                <a:srgbClr val="000000"/>
              </a:solidFill>
              <a:latin typeface="Calibri"/>
            </a:endParaRPr>
          </a:p>
        </p:txBody>
      </p:sp>
      <p:sp>
        <p:nvSpPr>
          <p:cNvPr id="240"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0F18FEFF-8CF9-47E6-BB30-8D156DE6F382}" type="slidenum">
              <a:rPr b="0" lang="en-US" sz="1200" spc="-1" strike="noStrike">
                <a:solidFill>
                  <a:srgbClr val="8b8b8b"/>
                </a:solidFill>
                <a:latin typeface="Calibri"/>
              </a:rPr>
              <a:t>24</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TextShape 1"/>
          <p:cNvSpPr txBox="1"/>
          <p:nvPr/>
        </p:nvSpPr>
        <p:spPr>
          <a:xfrm>
            <a:off x="838080" y="365040"/>
            <a:ext cx="10515240" cy="1325160"/>
          </a:xfrm>
          <a:prstGeom prst="rect">
            <a:avLst/>
          </a:prstGeom>
          <a:noFill/>
          <a:ln>
            <a:noFill/>
          </a:ln>
        </p:spPr>
        <p:txBody>
          <a:bodyPr anchor="ctr">
            <a:normAutofit/>
          </a:bodyPr>
          <a:p>
            <a:pPr>
              <a:lnSpc>
                <a:spcPct val="90000"/>
              </a:lnSpc>
            </a:pPr>
            <a:r>
              <a:rPr b="1" lang="fr-FR" sz="2800" spc="-1" strike="noStrike">
                <a:solidFill>
                  <a:srgbClr val="000000"/>
                </a:solidFill>
                <a:latin typeface="Abadi MT Condensed Extra Bold"/>
                <a:ea typeface="Abadi MT Condensed Extra Bold"/>
              </a:rPr>
              <a:t>Quelques exemples de stratégies</a:t>
            </a:r>
            <a:endParaRPr b="0" lang="fr-FR" sz="2800" spc="-1" strike="noStrike">
              <a:solidFill>
                <a:srgbClr val="000000"/>
              </a:solidFill>
              <a:latin typeface="Calibri"/>
            </a:endParaRPr>
          </a:p>
        </p:txBody>
      </p:sp>
      <p:sp>
        <p:nvSpPr>
          <p:cNvPr id="242" name="TextShape 2"/>
          <p:cNvSpPr txBox="1"/>
          <p:nvPr/>
        </p:nvSpPr>
        <p:spPr>
          <a:xfrm>
            <a:off x="838080" y="1690560"/>
            <a:ext cx="10515240" cy="4844160"/>
          </a:xfrm>
          <a:prstGeom prst="rect">
            <a:avLst/>
          </a:prstGeom>
          <a:noFill/>
          <a:ln>
            <a:noFill/>
          </a:ln>
        </p:spPr>
        <p:txBody>
          <a:bodyPr anchor="ctr">
            <a:noAutofit/>
          </a:bodyPr>
          <a:p>
            <a:pPr marL="228600" indent="-228240">
              <a:lnSpc>
                <a:spcPct val="90000"/>
              </a:lnSpc>
              <a:spcBef>
                <a:spcPts val="1001"/>
              </a:spcBef>
              <a:buClr>
                <a:srgbClr val="000000"/>
              </a:buClr>
              <a:buFont typeface="Arial"/>
              <a:buChar char="•"/>
            </a:pPr>
            <a:r>
              <a:rPr b="0" lang="fr-FR" sz="2000" spc="-1" strike="noStrike">
                <a:solidFill>
                  <a:srgbClr val="000000"/>
                </a:solidFill>
                <a:latin typeface="Calibri Light"/>
              </a:rPr>
              <a:t>ET : Je sélectionne des moments de grande forme intellectuelle pour &lt; réaliser une tâche &gt; sur une partie difficile. </a:t>
            </a:r>
            <a:endParaRPr b="0" lang="fr-FR" sz="20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000" spc="-1" strike="noStrike">
                <a:solidFill>
                  <a:srgbClr val="000000"/>
                </a:solidFill>
                <a:latin typeface="Calibri Light"/>
              </a:rPr>
              <a:t>EE : Avant de &lt; réaliser une tâche &gt; pour mon cours, j’aménage mon espace de travail pour m’y sentir bien. </a:t>
            </a:r>
            <a:endParaRPr b="0" lang="fr-FR" sz="20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000" spc="-1" strike="noStrike">
                <a:solidFill>
                  <a:srgbClr val="000000"/>
                </a:solidFill>
                <a:latin typeface="Calibri Light"/>
              </a:rPr>
              <a:t>EE : Quand j’ai des difficultés à continuer à &lt; réaliser une tâche &gt; pour mon cours, j’éloigne mon GSM et/ou je me déconnecte de Facebook. </a:t>
            </a:r>
            <a:endParaRPr b="0" lang="fr-FR" sz="20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000" spc="-1" strike="noStrike">
                <a:solidFill>
                  <a:srgbClr val="000000"/>
                </a:solidFill>
                <a:latin typeface="Calibri Light"/>
              </a:rPr>
              <a:t>ER: Face à une difficulté, j’ai le réflexe d’aller chercher ailleurs des informations complémentaires pour pouvoir poursuivre la &lt; réalisation de la tâche &gt; . </a:t>
            </a:r>
            <a:endParaRPr b="0" lang="fr-FR" sz="20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000" spc="-1" strike="noStrike">
                <a:solidFill>
                  <a:srgbClr val="000000"/>
                </a:solidFill>
                <a:latin typeface="Calibri Light"/>
              </a:rPr>
              <a:t>IA : Quand je &lt; réalise une tâche &gt;  pour mon cours et que je me mets à penser à autre chose, je réagis dès que je m’en aperçois et parviens à me concentrer à nouveau. </a:t>
            </a:r>
            <a:endParaRPr b="0" lang="fr-FR" sz="20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000" spc="-1" strike="noStrike">
                <a:solidFill>
                  <a:srgbClr val="000000"/>
                </a:solidFill>
                <a:latin typeface="Calibri Light"/>
              </a:rPr>
              <a:t>IM : Quand je rencontre des difficultés à m’y mettre, je me lance un défi (par exemple : réaliser X en une heure). </a:t>
            </a:r>
            <a:endParaRPr b="0" lang="fr-FR" sz="20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000" spc="-1" strike="noStrike">
                <a:solidFill>
                  <a:srgbClr val="000000"/>
                </a:solidFill>
                <a:latin typeface="Calibri Light"/>
              </a:rPr>
              <a:t>IE: Lorsque je songe à abandonner de &lt; réaliser une tâche &gt; , ma fierté personnelle m’empêche de baisser les bras. </a:t>
            </a:r>
            <a:endParaRPr b="0" lang="fr-FR" sz="2000" spc="-1" strike="noStrike">
              <a:solidFill>
                <a:srgbClr val="000000"/>
              </a:solidFill>
              <a:latin typeface="Calibri"/>
            </a:endParaRPr>
          </a:p>
        </p:txBody>
      </p:sp>
      <p:sp>
        <p:nvSpPr>
          <p:cNvPr id="243"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6EC77052-4631-47B8-82AE-F7F9EE27A084}" type="slidenum">
              <a:rPr b="0" lang="en-US" sz="1200" spc="-1" strike="noStrike">
                <a:solidFill>
                  <a:srgbClr val="8b8b8b"/>
                </a:solidFill>
                <a:latin typeface="Calibri"/>
              </a:rPr>
              <a:t>25</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4" name="TextShape 1"/>
          <p:cNvSpPr txBox="1"/>
          <p:nvPr/>
        </p:nvSpPr>
        <p:spPr>
          <a:xfrm>
            <a:off x="838080" y="365040"/>
            <a:ext cx="10515240" cy="1325160"/>
          </a:xfrm>
          <a:prstGeom prst="rect">
            <a:avLst/>
          </a:prstGeom>
          <a:noFill/>
          <a:ln>
            <a:noFill/>
          </a:ln>
        </p:spPr>
        <p:txBody>
          <a:bodyPr anchor="ctr">
            <a:noAutofit/>
          </a:bodyPr>
          <a:p>
            <a:endParaRPr b="0" lang="fr-FR" sz="1800" spc="-1" strike="noStrike">
              <a:solidFill>
                <a:srgbClr val="000000"/>
              </a:solidFill>
              <a:latin typeface="Calibri"/>
            </a:endParaRPr>
          </a:p>
        </p:txBody>
      </p:sp>
      <p:sp>
        <p:nvSpPr>
          <p:cNvPr id="245" name="TextShape 2"/>
          <p:cNvSpPr txBox="1"/>
          <p:nvPr/>
        </p:nvSpPr>
        <p:spPr>
          <a:xfrm>
            <a:off x="838080" y="1785240"/>
            <a:ext cx="10515240" cy="4350960"/>
          </a:xfrm>
          <a:prstGeom prst="rect">
            <a:avLst/>
          </a:prstGeom>
          <a:noFill/>
          <a:ln>
            <a:noFill/>
          </a:ln>
        </p:spPr>
        <p:txBody>
          <a:bodyPr>
            <a:noAutofit/>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Questions d’identification</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Questions complémentaires : </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Light"/>
              </a:rPr>
              <a:t>le sentiment de compétence de l’étudiant dans la tâche envisagée ; </a:t>
            </a:r>
            <a:endParaRPr b="0" lang="fr-FR" sz="24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Light"/>
              </a:rPr>
              <a:t>le plaisir à réaliser cette tâche ; </a:t>
            </a:r>
            <a:endParaRPr b="0" lang="fr-FR" sz="24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Light"/>
              </a:rPr>
              <a:t>l’importance de cette tâche pour réussir l’examen du cours ; </a:t>
            </a:r>
            <a:endParaRPr b="0" lang="fr-FR" sz="24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Light"/>
              </a:rPr>
              <a:t>l’intérêt de l’étudiant pour le cours en question </a:t>
            </a:r>
            <a:endParaRPr b="0" lang="fr-FR" sz="2400" spc="-1" strike="noStrike">
              <a:solidFill>
                <a:srgbClr val="000000"/>
              </a:solidFill>
              <a:latin typeface="Calibri"/>
            </a:endParaRPr>
          </a:p>
          <a:p>
            <a:pPr>
              <a:lnSpc>
                <a:spcPct val="90000"/>
              </a:lnSpc>
              <a:spcBef>
                <a:spcPts val="1001"/>
              </a:spcBef>
            </a:pPr>
            <a:endParaRPr b="0" lang="fr-FR" sz="2400" spc="-1" strike="noStrike">
              <a:solidFill>
                <a:srgbClr val="000000"/>
              </a:solidFill>
              <a:latin typeface="Calibri"/>
            </a:endParaRPr>
          </a:p>
        </p:txBody>
      </p:sp>
      <p:sp>
        <p:nvSpPr>
          <p:cNvPr id="246"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29214FC6-95F6-4D88-BB05-E0A9518753A7}" type="slidenum">
              <a:rPr b="0" lang="en-US" sz="1200" spc="-1" strike="noStrike">
                <a:solidFill>
                  <a:srgbClr val="8b8b8b"/>
                </a:solidFill>
                <a:latin typeface="Calibri"/>
              </a:rPr>
              <a:t>25</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7" name="TextShape 1"/>
          <p:cNvSpPr txBox="1"/>
          <p:nvPr/>
        </p:nvSpPr>
        <p:spPr>
          <a:xfrm>
            <a:off x="8610480" y="6356520"/>
            <a:ext cx="2742840" cy="364680"/>
          </a:xfrm>
          <a:prstGeom prst="rect">
            <a:avLst/>
          </a:prstGeom>
          <a:noFill/>
          <a:ln>
            <a:noFill/>
          </a:ln>
        </p:spPr>
        <p:txBody>
          <a:bodyPr anchor="ctr">
            <a:noAutofit/>
          </a:bodyPr>
          <a:p>
            <a:pPr algn="r">
              <a:lnSpc>
                <a:spcPct val="100000"/>
              </a:lnSpc>
            </a:pPr>
            <a:fld id="{F747EC0F-94C8-48EF-9B0C-10A08740FFF7}" type="slidenum">
              <a:rPr b="0" lang="en-US" sz="1200" spc="-1" strike="noStrike">
                <a:solidFill>
                  <a:srgbClr val="8b8b8b"/>
                </a:solidFill>
                <a:latin typeface="Calibri"/>
              </a:rPr>
              <a:t>25</a:t>
            </a:fld>
            <a:endParaRPr b="0" lang="en-US" sz="1200" spc="-1" strike="noStrike">
              <a:latin typeface="Times New Roman"/>
            </a:endParaRPr>
          </a:p>
        </p:txBody>
      </p:sp>
      <p:pic>
        <p:nvPicPr>
          <p:cNvPr id="248" name="Image 5" descr=""/>
          <p:cNvPicPr/>
          <p:nvPr/>
        </p:nvPicPr>
        <p:blipFill>
          <a:blip r:embed="rId1"/>
          <a:stretch/>
        </p:blipFill>
        <p:spPr>
          <a:xfrm>
            <a:off x="968040" y="45720"/>
            <a:ext cx="10311840" cy="6811920"/>
          </a:xfrm>
          <a:prstGeom prst="rect">
            <a:avLst/>
          </a:prstGeom>
          <a:ln>
            <a:noFill/>
          </a:ln>
        </p:spPr>
      </p:pic>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9"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7030a0"/>
                </a:solidFill>
                <a:latin typeface="Abadi MT Condensed Extra Bold"/>
                <a:ea typeface="Abadi MT Condensed Extra Bold"/>
              </a:rPr>
              <a:t>Recherche 1 : Baillet &amp; al. (2016)</a:t>
            </a:r>
            <a:endParaRPr b="0" lang="fr-FR" sz="4400" spc="-1" strike="noStrike">
              <a:solidFill>
                <a:srgbClr val="000000"/>
              </a:solidFill>
              <a:latin typeface="Calibri"/>
            </a:endParaRPr>
          </a:p>
        </p:txBody>
      </p:sp>
      <p:sp>
        <p:nvSpPr>
          <p:cNvPr id="250" name="TextShape 2"/>
          <p:cNvSpPr txBox="1"/>
          <p:nvPr/>
        </p:nvSpPr>
        <p:spPr>
          <a:xfrm>
            <a:off x="838080" y="1825560"/>
            <a:ext cx="10515240" cy="4350960"/>
          </a:xfrm>
          <a:prstGeom prst="rect">
            <a:avLst/>
          </a:prstGeom>
          <a:noFill/>
          <a:ln>
            <a:noFill/>
          </a:ln>
        </p:spPr>
        <p:txBody>
          <a:bodyPr anchor="ctr">
            <a:noAutofit/>
          </a:bodyPr>
          <a:p>
            <a:pPr>
              <a:lnSpc>
                <a:spcPct val="90000"/>
              </a:lnSpc>
              <a:spcBef>
                <a:spcPts val="1001"/>
              </a:spcBef>
            </a:pPr>
            <a:r>
              <a:rPr b="1" lang="fr-FR" sz="2800" spc="-1" strike="noStrike">
                <a:solidFill>
                  <a:srgbClr val="000000"/>
                </a:solidFill>
                <a:latin typeface="Abadi MT Condensed Extra Bold"/>
                <a:ea typeface="Abadi MT Condensed Extra Bold"/>
              </a:rPr>
              <a:t>Questions de recherche:</a:t>
            </a:r>
            <a:endParaRPr b="0" lang="fr-FR" sz="2800" spc="-1" strike="noStrike">
              <a:solidFill>
                <a:srgbClr val="000000"/>
              </a:solidFill>
              <a:latin typeface="Calibri"/>
            </a:endParaRPr>
          </a:p>
          <a:p>
            <a:pPr>
              <a:lnSpc>
                <a:spcPct val="90000"/>
              </a:lnSpc>
              <a:spcBef>
                <a:spcPts val="1001"/>
              </a:spcBef>
            </a:pP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ea typeface="Abadi MT Condensed Extra Bold"/>
              </a:rPr>
              <a:t>Existe-t-il un lien entre le profil volitionnel déclaré par les étudiants et leur réussite?</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ea typeface="Abadi MT Condensed Extra Bold"/>
              </a:rPr>
              <a:t>Le nombre de stratégies mises en œuvre par les étudiants diffère-t-il selon le profil volitionnel déclaré?</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ea typeface="Abadi MT Condensed Extra Bold"/>
              </a:rPr>
              <a:t>Les stratégies mises en œuvre par les étudiants diffèrent-elles selon le profil volitionnel déclaré?</a:t>
            </a:r>
            <a:endParaRPr b="0" lang="fr-FR" sz="2800" spc="-1" strike="noStrike">
              <a:solidFill>
                <a:srgbClr val="000000"/>
              </a:solidFill>
              <a:latin typeface="Calibri"/>
            </a:endParaRPr>
          </a:p>
        </p:txBody>
      </p:sp>
      <p:sp>
        <p:nvSpPr>
          <p:cNvPr id="251"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10F8E285-F4DF-4A8C-899D-81CE14868B2E}" type="slidenum">
              <a:rPr b="0" lang="en-US" sz="1200" spc="-1" strike="noStrike">
                <a:solidFill>
                  <a:srgbClr val="8b8b8b"/>
                </a:solidFill>
                <a:latin typeface="Calibri"/>
              </a:rPr>
              <a:t>25</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2" name="TextShape 1"/>
          <p:cNvSpPr txBox="1"/>
          <p:nvPr/>
        </p:nvSpPr>
        <p:spPr>
          <a:xfrm>
            <a:off x="838080" y="365040"/>
            <a:ext cx="10515240" cy="1325160"/>
          </a:xfrm>
          <a:prstGeom prst="rect">
            <a:avLst/>
          </a:prstGeom>
          <a:noFill/>
          <a:ln>
            <a:noFill/>
          </a:ln>
        </p:spPr>
        <p:txBody>
          <a:bodyPr anchor="ctr">
            <a:normAutofit/>
          </a:bodyPr>
          <a:p>
            <a:pPr>
              <a:lnSpc>
                <a:spcPct val="90000"/>
              </a:lnSpc>
            </a:pPr>
            <a:r>
              <a:rPr b="0" lang="fr-FR" sz="3600" spc="-1" strike="noStrike">
                <a:solidFill>
                  <a:srgbClr val="000000"/>
                </a:solidFill>
                <a:latin typeface="Abadi MT Condensed Extra Bold"/>
                <a:ea typeface="Abadi MT Condensed Extra Bold"/>
              </a:rPr>
              <a:t>Résultats : Profils déclarés des étudiants</a:t>
            </a:r>
            <a:endParaRPr b="0" lang="fr-FR" sz="3600" spc="-1" strike="noStrike">
              <a:solidFill>
                <a:srgbClr val="000000"/>
              </a:solidFill>
              <a:latin typeface="Calibri"/>
            </a:endParaRPr>
          </a:p>
        </p:txBody>
      </p:sp>
      <p:sp>
        <p:nvSpPr>
          <p:cNvPr id="253" name="TextShape 2"/>
          <p:cNvSpPr txBox="1"/>
          <p:nvPr/>
        </p:nvSpPr>
        <p:spPr>
          <a:xfrm>
            <a:off x="8610480" y="6356520"/>
            <a:ext cx="2742840" cy="364680"/>
          </a:xfrm>
          <a:prstGeom prst="rect">
            <a:avLst/>
          </a:prstGeom>
          <a:noFill/>
          <a:ln>
            <a:noFill/>
          </a:ln>
        </p:spPr>
        <p:txBody>
          <a:bodyPr anchor="ctr">
            <a:noAutofit/>
          </a:bodyPr>
          <a:p>
            <a:pPr algn="r">
              <a:lnSpc>
                <a:spcPct val="100000"/>
              </a:lnSpc>
            </a:pPr>
            <a:fld id="{769C5B48-BC66-4C7D-8268-3389F31557C6}" type="slidenum">
              <a:rPr b="0" lang="en-US" sz="1200" spc="-1" strike="noStrike">
                <a:solidFill>
                  <a:srgbClr val="8b8b8b"/>
                </a:solidFill>
                <a:latin typeface="Calibri"/>
              </a:rPr>
              <a:t>29</a:t>
            </a:fld>
            <a:endParaRPr b="0" lang="en-US" sz="1200" spc="-1" strike="noStrike">
              <a:latin typeface="Times New Roman"/>
            </a:endParaRPr>
          </a:p>
        </p:txBody>
      </p:sp>
      <p:graphicFrame>
        <p:nvGraphicFramePr>
          <p:cNvPr id="254" name="Table 3"/>
          <p:cNvGraphicFramePr/>
          <p:nvPr/>
        </p:nvGraphicFramePr>
        <p:xfrm>
          <a:off x="838080" y="1690560"/>
          <a:ext cx="10515240" cy="4559040"/>
        </p:xfrm>
        <a:graphic>
          <a:graphicData uri="http://schemas.openxmlformats.org/drawingml/2006/table">
            <a:tbl>
              <a:tblPr/>
              <a:tblGrid>
                <a:gridCol w="1094400"/>
                <a:gridCol w="7928640"/>
                <a:gridCol w="1492200"/>
              </a:tblGrid>
              <a:tr h="1071720">
                <a:tc>
                  <a:txBody>
                    <a:bodyPr lIns="68400" rIns="68400" tIns="0" bIns="0" anchor="ctr">
                      <a:noAutofit/>
                    </a:bodyPr>
                    <a:p>
                      <a:pPr algn="ctr">
                        <a:lnSpc>
                          <a:spcPct val="100000"/>
                        </a:lnSpc>
                      </a:pPr>
                      <a:r>
                        <a:rPr b="1" lang="en-US" sz="2000" spc="-1" strike="noStrike">
                          <a:solidFill>
                            <a:srgbClr val="000000"/>
                          </a:solidFill>
                          <a:latin typeface="Abadi MT Condensed Extra Bold"/>
                          <a:ea typeface="Abadi MT Condensed Extra Bold"/>
                        </a:rPr>
                        <a:t>Profil</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38160">
                      <a:solidFill>
                        <a:srgbClr val="ffffff"/>
                      </a:solidFill>
                    </a:lnB>
                    <a:solidFill>
                      <a:srgbClr val="a6a6a6"/>
                    </a:solidFill>
                  </a:tcPr>
                </a:tc>
                <a:tc>
                  <a:txBody>
                    <a:bodyPr lIns="68400" rIns="68400" tIns="0" bIns="0" anchor="ctr">
                      <a:noAutofit/>
                    </a:bodyPr>
                    <a:p>
                      <a:pPr algn="just">
                        <a:lnSpc>
                          <a:spcPct val="100000"/>
                        </a:lnSpc>
                      </a:pPr>
                      <a:r>
                        <a:rPr b="1" lang="en-US" sz="2000" spc="-1" strike="noStrike">
                          <a:solidFill>
                            <a:srgbClr val="000000"/>
                          </a:solidFill>
                          <a:latin typeface="Abadi MT Condensed Extra Bold"/>
                          <a:ea typeface="Abadi MT Condensed Extra Bold"/>
                        </a:rPr>
                        <a:t> </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38160">
                      <a:solidFill>
                        <a:srgbClr val="ffffff"/>
                      </a:solidFill>
                    </a:lnB>
                    <a:solidFill>
                      <a:srgbClr val="a6a6a6"/>
                    </a:solidFill>
                  </a:tcPr>
                </a:tc>
                <a:tc>
                  <a:txBody>
                    <a:bodyPr lIns="68400" rIns="68400" tIns="0" bIns="0" anchor="ctr">
                      <a:noAutofit/>
                    </a:bodyPr>
                    <a:p>
                      <a:pPr algn="just">
                        <a:lnSpc>
                          <a:spcPct val="100000"/>
                        </a:lnSpc>
                      </a:pPr>
                      <a:r>
                        <a:rPr b="1" lang="en-US" sz="2000" spc="-1" strike="noStrike">
                          <a:solidFill>
                            <a:srgbClr val="000000"/>
                          </a:solidFill>
                          <a:latin typeface="Abadi MT Condensed Extra Bold"/>
                          <a:ea typeface="Abadi MT Condensed Extra Bold"/>
                        </a:rPr>
                        <a:t>Pourcentage</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38160">
                      <a:solidFill>
                        <a:srgbClr val="ffffff"/>
                      </a:solidFill>
                    </a:lnB>
                    <a:solidFill>
                      <a:srgbClr val="a6a6a6"/>
                    </a:solidFill>
                  </a:tcPr>
                </a:tc>
              </a:tr>
              <a:tr h="697320">
                <a:tc>
                  <a:txBody>
                    <a:bodyPr lIns="68400" rIns="68400" tIns="0" bIns="0" anchor="ctr">
                      <a:noAutofit/>
                    </a:bodyPr>
                    <a:p>
                      <a:pPr algn="ctr">
                        <a:lnSpc>
                          <a:spcPct val="100000"/>
                        </a:lnSpc>
                      </a:pPr>
                      <a:r>
                        <a:rPr b="0" lang="en-US" sz="2000" spc="-1" strike="noStrike">
                          <a:solidFill>
                            <a:srgbClr val="000000"/>
                          </a:solidFill>
                          <a:latin typeface="Calibri Light"/>
                          <a:ea typeface="Abadi MT Condensed Extra Bold"/>
                        </a:rPr>
                        <a:t>1</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noFill/>
                  </a:tcPr>
                </a:tc>
                <a:tc>
                  <a:txBody>
                    <a:bodyPr lIns="68400" rIns="68400" tIns="0" bIns="0" anchor="ctr">
                      <a:noAutofit/>
                    </a:bodyPr>
                    <a:p>
                      <a:pPr algn="just">
                        <a:lnSpc>
                          <a:spcPct val="100000"/>
                        </a:lnSpc>
                      </a:pPr>
                      <a:r>
                        <a:rPr b="0" lang="en-US" sz="2000" spc="-1" strike="noStrike">
                          <a:solidFill>
                            <a:srgbClr val="000000"/>
                          </a:solidFill>
                          <a:latin typeface="Calibri Light"/>
                        </a:rPr>
                        <a:t>« … je me mets facilement au travail et j’y reste jusqu’au bout. »</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noFill/>
                  </a:tcPr>
                </a:tc>
                <a:tc>
                  <a:txBody>
                    <a:bodyPr lIns="68400" rIns="68400" tIns="0" bIns="0" anchor="ctr">
                      <a:noAutofit/>
                    </a:bodyPr>
                    <a:p>
                      <a:pPr algn="ctr">
                        <a:lnSpc>
                          <a:spcPct val="100000"/>
                        </a:lnSpc>
                      </a:pPr>
                      <a:r>
                        <a:rPr b="0" lang="en-US" sz="2000" spc="-1" strike="noStrike">
                          <a:solidFill>
                            <a:srgbClr val="000000"/>
                          </a:solidFill>
                          <a:latin typeface="Calibri Light"/>
                        </a:rPr>
                        <a:t>24,4%</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noFill/>
                  </a:tcPr>
                </a:tc>
              </a:tr>
              <a:tr h="697320">
                <a:tc>
                  <a:txBody>
                    <a:bodyPr lIns="68400" rIns="68400" tIns="0" bIns="0" anchor="ctr">
                      <a:noAutofit/>
                    </a:bodyPr>
                    <a:p>
                      <a:pPr algn="ctr">
                        <a:lnSpc>
                          <a:spcPct val="100000"/>
                        </a:lnSpc>
                      </a:pPr>
                      <a:r>
                        <a:rPr b="0" lang="en-US" sz="2000" spc="-1" strike="noStrike">
                          <a:solidFill>
                            <a:srgbClr val="000000"/>
                          </a:solidFill>
                          <a:latin typeface="Calibri Light"/>
                          <a:ea typeface="Abadi MT Condensed Extra Bold"/>
                        </a:rPr>
                        <a:t>2</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lIns="68400" rIns="68400" tIns="0" bIns="0" anchor="ctr">
                      <a:noAutofit/>
                    </a:bodyPr>
                    <a:p>
                      <a:pPr algn="just">
                        <a:lnSpc>
                          <a:spcPct val="100000"/>
                        </a:lnSpc>
                      </a:pPr>
                      <a:r>
                        <a:rPr b="0" lang="en-US" sz="2000" spc="-1" strike="noStrike">
                          <a:solidFill>
                            <a:srgbClr val="000000"/>
                          </a:solidFill>
                          <a:latin typeface="Calibri Light"/>
                        </a:rPr>
                        <a:t>« … je m’y mets facilement au travail mais je m’arrête plus tôt que prévu. »</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lIns="68400" rIns="68400" tIns="0" bIns="0" anchor="ctr">
                      <a:noAutofit/>
                    </a:bodyPr>
                    <a:p>
                      <a:pPr algn="ctr">
                        <a:lnSpc>
                          <a:spcPct val="100000"/>
                        </a:lnSpc>
                      </a:pPr>
                      <a:r>
                        <a:rPr b="0" lang="en-US" sz="2000" spc="-1" strike="noStrike">
                          <a:solidFill>
                            <a:srgbClr val="000000"/>
                          </a:solidFill>
                          <a:latin typeface="Calibri Light"/>
                        </a:rPr>
                        <a:t>18,3%</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r>
              <a:tr h="1394640">
                <a:tc>
                  <a:txBody>
                    <a:bodyPr lIns="68400" rIns="68400" tIns="0" bIns="0" anchor="ctr">
                      <a:noAutofit/>
                    </a:bodyPr>
                    <a:p>
                      <a:pPr algn="ctr">
                        <a:lnSpc>
                          <a:spcPct val="100000"/>
                        </a:lnSpc>
                      </a:pPr>
                      <a:r>
                        <a:rPr b="0" lang="en-US" sz="2000" spc="-1" strike="noStrike">
                          <a:solidFill>
                            <a:srgbClr val="000000"/>
                          </a:solidFill>
                          <a:latin typeface="Calibri Light"/>
                          <a:ea typeface="Abadi MT Condensed Extra Bold"/>
                        </a:rPr>
                        <a:t>3</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noFill/>
                  </a:tcPr>
                </a:tc>
                <a:tc>
                  <a:txBody>
                    <a:bodyPr lIns="68400" rIns="68400" tIns="0" bIns="0" anchor="ctr">
                      <a:noAutofit/>
                    </a:bodyPr>
                    <a:p>
                      <a:pPr algn="just">
                        <a:lnSpc>
                          <a:spcPct val="100000"/>
                        </a:lnSpc>
                      </a:pPr>
                      <a:r>
                        <a:rPr b="0" lang="en-US" sz="2000" spc="-1" strike="noStrike">
                          <a:solidFill>
                            <a:srgbClr val="000000"/>
                          </a:solidFill>
                          <a:latin typeface="Calibri Light"/>
                        </a:rPr>
                        <a:t>« … j’éprouve beaucoup de difficultés à me mettre au travail, mais une fois la tâche entamée, je l’effectue jusqu’au bout.»</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noFill/>
                  </a:tcPr>
                </a:tc>
                <a:tc>
                  <a:txBody>
                    <a:bodyPr lIns="68400" rIns="68400" tIns="0" bIns="0" anchor="ctr">
                      <a:noAutofit/>
                    </a:bodyPr>
                    <a:p>
                      <a:pPr algn="ctr">
                        <a:lnSpc>
                          <a:spcPct val="100000"/>
                        </a:lnSpc>
                      </a:pPr>
                      <a:r>
                        <a:rPr b="0" lang="en-US" sz="2000" spc="-1" strike="noStrike">
                          <a:solidFill>
                            <a:srgbClr val="000000"/>
                          </a:solidFill>
                          <a:latin typeface="Calibri Light"/>
                        </a:rPr>
                        <a:t>46,0%</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noFill/>
                  </a:tcPr>
                </a:tc>
              </a:tr>
              <a:tr h="698040">
                <a:tc>
                  <a:txBody>
                    <a:bodyPr lIns="68400" rIns="68400" tIns="0" bIns="0" anchor="ctr">
                      <a:noAutofit/>
                    </a:bodyPr>
                    <a:p>
                      <a:pPr algn="ctr">
                        <a:lnSpc>
                          <a:spcPct val="100000"/>
                        </a:lnSpc>
                      </a:pPr>
                      <a:r>
                        <a:rPr b="0" lang="en-US" sz="2000" spc="-1" strike="noStrike">
                          <a:solidFill>
                            <a:srgbClr val="000000"/>
                          </a:solidFill>
                          <a:latin typeface="Calibri Light"/>
                          <a:ea typeface="Abadi MT Condensed Extra Bold"/>
                        </a:rPr>
                        <a:t>4</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lIns="68400" rIns="68400" tIns="0" bIns="0" anchor="ctr">
                      <a:noAutofit/>
                    </a:bodyPr>
                    <a:p>
                      <a:pPr algn="just">
                        <a:lnSpc>
                          <a:spcPct val="100000"/>
                        </a:lnSpc>
                      </a:pPr>
                      <a:r>
                        <a:rPr b="0" lang="en-US" sz="2000" spc="-1" strike="noStrike">
                          <a:solidFill>
                            <a:srgbClr val="000000"/>
                          </a:solidFill>
                          <a:latin typeface="Calibri Light"/>
                        </a:rPr>
                        <a:t>« … j’éprouve beaucoup de difficultés à m’y mettre et je m’arrête plus tôt que prévu. »</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lIns="68400" rIns="68400" tIns="0" bIns="0" anchor="ctr">
                      <a:noAutofit/>
                    </a:bodyPr>
                    <a:p>
                      <a:pPr algn="ctr">
                        <a:lnSpc>
                          <a:spcPct val="100000"/>
                        </a:lnSpc>
                      </a:pPr>
                      <a:r>
                        <a:rPr b="0" lang="en-US" sz="2000" spc="-1" strike="noStrike">
                          <a:solidFill>
                            <a:srgbClr val="000000"/>
                          </a:solidFill>
                          <a:latin typeface="Calibri Light"/>
                        </a:rPr>
                        <a:t>11,3%</a:t>
                      </a:r>
                      <a:endParaRPr b="0" lang="en-US" sz="20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r>
            </a:tbl>
          </a:graphicData>
        </a:graphic>
      </p:graphicFrame>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TextShape 1"/>
          <p:cNvSpPr txBox="1"/>
          <p:nvPr/>
        </p:nvSpPr>
        <p:spPr>
          <a:xfrm>
            <a:off x="838080" y="365040"/>
            <a:ext cx="10515240" cy="1325160"/>
          </a:xfrm>
          <a:prstGeom prst="rect">
            <a:avLst/>
          </a:prstGeom>
          <a:noFill/>
          <a:ln>
            <a:noFill/>
          </a:ln>
        </p:spPr>
        <p:txBody>
          <a:bodyPr anchor="ctr">
            <a:normAutofit/>
          </a:bodyPr>
          <a:p>
            <a:pPr>
              <a:lnSpc>
                <a:spcPct val="90000"/>
              </a:lnSpc>
            </a:pPr>
            <a:r>
              <a:rPr b="0" lang="fr-FR" sz="4200" spc="-1" strike="noStrike">
                <a:solidFill>
                  <a:srgbClr val="000000"/>
                </a:solidFill>
                <a:latin typeface="Abadi MT Condensed Extra Bold"/>
                <a:ea typeface="Abadi MT Condensed Extra Bold"/>
              </a:rPr>
              <a:t>C’est quoi « être » un « apprenant autorégulé »?</a:t>
            </a:r>
            <a:endParaRPr b="0" lang="fr-FR" sz="4200" spc="-1" strike="noStrike">
              <a:solidFill>
                <a:srgbClr val="000000"/>
              </a:solidFill>
              <a:latin typeface="Calibri"/>
            </a:endParaRPr>
          </a:p>
        </p:txBody>
      </p:sp>
      <p:sp>
        <p:nvSpPr>
          <p:cNvPr id="139" name="TextShape 2"/>
          <p:cNvSpPr txBox="1"/>
          <p:nvPr/>
        </p:nvSpPr>
        <p:spPr>
          <a:xfrm>
            <a:off x="838080" y="1825560"/>
            <a:ext cx="10515240" cy="4350960"/>
          </a:xfrm>
          <a:prstGeom prst="rect">
            <a:avLst/>
          </a:prstGeom>
          <a:noFill/>
          <a:ln>
            <a:noFill/>
          </a:ln>
        </p:spPr>
        <p:txBody>
          <a:bodyPr anchor="ctr">
            <a:noAutofit/>
          </a:bodyPr>
          <a:p>
            <a:pPr>
              <a:lnSpc>
                <a:spcPct val="90000"/>
              </a:lnSpc>
              <a:spcBef>
                <a:spcPts val="1001"/>
              </a:spcBef>
            </a:pPr>
            <a:r>
              <a:rPr b="0" lang="fr-FR" sz="2800" spc="-1" strike="noStrike">
                <a:solidFill>
                  <a:srgbClr val="000000"/>
                </a:solidFill>
                <a:latin typeface="Calibri Light"/>
              </a:rPr>
              <a:t>Personne qui :</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trouve en elle-même des ressources pour entrer dans le travail, persister et adapter son fonctionnement aux conditions changeantes du travail en cours</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est à l’origine de l’effort investi pour acquérir des connaissances et des compétences</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 </a:t>
            </a:r>
            <a:endParaRPr b="0" lang="fr-FR" sz="2800" spc="-1" strike="noStrike">
              <a:solidFill>
                <a:srgbClr val="000000"/>
              </a:solidFill>
              <a:latin typeface="Calibri"/>
            </a:endParaRPr>
          </a:p>
        </p:txBody>
      </p:sp>
      <p:sp>
        <p:nvSpPr>
          <p:cNvPr id="140"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8495922F-BE63-4585-BB15-C8F4886141FE}" type="slidenum">
              <a:rPr b="0" lang="en-US" sz="1200" spc="-1" strike="noStrike">
                <a:solidFill>
                  <a:srgbClr val="8b8b8b"/>
                </a:solidFill>
                <a:latin typeface="Calibri"/>
              </a:rPr>
              <a:t>3</a:t>
            </a:fld>
            <a:endParaRPr b="0" lang="en-US" sz="1200" spc="-1" strike="noStrike">
              <a:latin typeface="Times New Roman"/>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
                                  <p:stCondLst>
                                    <p:cond delay="0"/>
                                  </p:stCondLst>
                                  <p:childTnLst>
                                    <p:set>
                                      <p:cBhvr>
                                        <p:cTn id="6" dur="1" fill="hold">
                                          <p:stCondLst>
                                            <p:cond delay="0"/>
                                          </p:stCondLst>
                                        </p:cTn>
                                        <p:tgtEl>
                                          <p:spTgt spid="13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nodeType="clickEffect" fill="hold" presetClass="entr" presetID="1">
                                  <p:stCondLst>
                                    <p:cond delay="0"/>
                                  </p:stCondLst>
                                  <p:childTnLst>
                                    <p:set>
                                      <p:cBhvr>
                                        <p:cTn id="10" dur="1" fill="hold">
                                          <p:stCondLst>
                                            <p:cond delay="0"/>
                                          </p:stCondLst>
                                        </p:cTn>
                                        <p:tgtEl>
                                          <p:spTgt spid="13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nodeType="clickEffect" fill="hold" presetClass="entr" presetID="1">
                                  <p:stCondLst>
                                    <p:cond delay="0"/>
                                  </p:stCondLst>
                                  <p:childTnLst>
                                    <p:set>
                                      <p:cBhvr>
                                        <p:cTn id="14" dur="1" fill="hold">
                                          <p:stCondLst>
                                            <p:cond delay="0"/>
                                          </p:stCondLst>
                                        </p:cTn>
                                        <p:tgtEl>
                                          <p:spTgt spid="139">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5" name="TextShape 1"/>
          <p:cNvSpPr txBox="1"/>
          <p:nvPr/>
        </p:nvSpPr>
        <p:spPr>
          <a:xfrm>
            <a:off x="838080" y="512640"/>
            <a:ext cx="3215160" cy="3375360"/>
          </a:xfrm>
          <a:prstGeom prst="rect">
            <a:avLst/>
          </a:prstGeom>
          <a:noFill/>
          <a:ln>
            <a:noFill/>
          </a:ln>
        </p:spPr>
        <p:txBody>
          <a:bodyPr>
            <a:normAutofit/>
          </a:bodyPr>
          <a:p>
            <a:pPr>
              <a:lnSpc>
                <a:spcPct val="90000"/>
              </a:lnSpc>
            </a:pPr>
            <a:r>
              <a:rPr b="0" lang="fr-FR" sz="3600" spc="-1" strike="noStrike">
                <a:solidFill>
                  <a:srgbClr val="000000"/>
                </a:solidFill>
                <a:latin typeface="Abadi MT Condensed Extra Bold"/>
                <a:ea typeface="Abadi MT Condensed Extra Bold"/>
              </a:rPr>
              <a:t>Parenthèse : Comment lire une « boîte à moustache » ?</a:t>
            </a:r>
            <a:endParaRPr b="0" lang="fr-FR" sz="3600" spc="-1" strike="noStrike">
              <a:solidFill>
                <a:srgbClr val="000000"/>
              </a:solidFill>
              <a:latin typeface="Calibri"/>
            </a:endParaRPr>
          </a:p>
        </p:txBody>
      </p:sp>
      <p:sp>
        <p:nvSpPr>
          <p:cNvPr id="256" name="TextShape 2"/>
          <p:cNvSpPr txBox="1"/>
          <p:nvPr/>
        </p:nvSpPr>
        <p:spPr>
          <a:xfrm>
            <a:off x="8610480" y="6356520"/>
            <a:ext cx="2742840" cy="364680"/>
          </a:xfrm>
          <a:prstGeom prst="rect">
            <a:avLst/>
          </a:prstGeom>
          <a:noFill/>
          <a:ln>
            <a:noFill/>
          </a:ln>
        </p:spPr>
        <p:txBody>
          <a:bodyPr anchor="ctr">
            <a:noAutofit/>
          </a:bodyPr>
          <a:p>
            <a:pPr algn="r">
              <a:lnSpc>
                <a:spcPct val="100000"/>
              </a:lnSpc>
            </a:pPr>
            <a:fld id="{2D3A658B-55A5-4985-A222-0EE579F36AE7}" type="slidenum">
              <a:rPr b="0" lang="en-US" sz="1200" spc="-1" strike="noStrike">
                <a:solidFill>
                  <a:srgbClr val="8b8b8b"/>
                </a:solidFill>
                <a:latin typeface="Calibri"/>
              </a:rPr>
              <a:t>30</a:t>
            </a:fld>
            <a:endParaRPr b="0" lang="en-US" sz="1200" spc="-1" strike="noStrike">
              <a:latin typeface="Times New Roman"/>
            </a:endParaRPr>
          </a:p>
        </p:txBody>
      </p:sp>
      <p:pic>
        <p:nvPicPr>
          <p:cNvPr id="257" name="Image 4" descr=""/>
          <p:cNvPicPr/>
          <p:nvPr/>
        </p:nvPicPr>
        <p:blipFill>
          <a:blip r:embed="rId1"/>
          <a:stretch/>
        </p:blipFill>
        <p:spPr>
          <a:xfrm>
            <a:off x="4053600" y="365040"/>
            <a:ext cx="7594200" cy="6273360"/>
          </a:xfrm>
          <a:prstGeom prst="rect">
            <a:avLst/>
          </a:prstGeom>
          <a:ln>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8" name="TextShape 1"/>
          <p:cNvSpPr txBox="1"/>
          <p:nvPr/>
        </p:nvSpPr>
        <p:spPr>
          <a:xfrm>
            <a:off x="838080" y="365040"/>
            <a:ext cx="10515240" cy="1325160"/>
          </a:xfrm>
          <a:prstGeom prst="rect">
            <a:avLst/>
          </a:prstGeom>
          <a:noFill/>
          <a:ln>
            <a:noFill/>
          </a:ln>
        </p:spPr>
        <p:txBody>
          <a:bodyPr anchor="ctr">
            <a:normAutofit fontScale="94000"/>
          </a:bodyPr>
          <a:p>
            <a:pPr>
              <a:lnSpc>
                <a:spcPct val="90000"/>
              </a:lnSpc>
            </a:pPr>
            <a:r>
              <a:rPr b="0" lang="fr-FR" sz="3200" spc="-1" strike="noStrike">
                <a:solidFill>
                  <a:srgbClr val="000000"/>
                </a:solidFill>
                <a:latin typeface="Abadi MT Condensed Extra Bold"/>
                <a:ea typeface="Abadi MT Condensed Extra Bold"/>
              </a:rPr>
              <a:t>Question 1: Existe-t-il un lien entre le profil volitionnel déclaré par les étudiants et leur réussite?</a:t>
            </a:r>
            <a:endParaRPr b="0" lang="fr-FR" sz="3200" spc="-1" strike="noStrike">
              <a:solidFill>
                <a:srgbClr val="000000"/>
              </a:solidFill>
              <a:latin typeface="Calibri"/>
            </a:endParaRPr>
          </a:p>
        </p:txBody>
      </p:sp>
      <p:sp>
        <p:nvSpPr>
          <p:cNvPr id="259" name="TextShape 2"/>
          <p:cNvSpPr txBox="1"/>
          <p:nvPr/>
        </p:nvSpPr>
        <p:spPr>
          <a:xfrm>
            <a:off x="8610480" y="6356520"/>
            <a:ext cx="2742840" cy="364680"/>
          </a:xfrm>
          <a:prstGeom prst="rect">
            <a:avLst/>
          </a:prstGeom>
          <a:noFill/>
          <a:ln>
            <a:noFill/>
          </a:ln>
        </p:spPr>
        <p:txBody>
          <a:bodyPr anchor="ctr">
            <a:noAutofit/>
          </a:bodyPr>
          <a:p>
            <a:pPr algn="r">
              <a:lnSpc>
                <a:spcPct val="100000"/>
              </a:lnSpc>
            </a:pPr>
            <a:fld id="{0E37A398-A533-4D37-A58F-EE3B2798944C}" type="slidenum">
              <a:rPr b="0" lang="en-US" sz="1200" spc="-1" strike="noStrike">
                <a:solidFill>
                  <a:srgbClr val="8b8b8b"/>
                </a:solidFill>
                <a:latin typeface="Calibri"/>
              </a:rPr>
              <a:t>31</a:t>
            </a:fld>
            <a:endParaRPr b="0" lang="en-US" sz="1200" spc="-1" strike="noStrike">
              <a:latin typeface="Times New Roman"/>
            </a:endParaRPr>
          </a:p>
        </p:txBody>
      </p:sp>
      <p:pic>
        <p:nvPicPr>
          <p:cNvPr id="260" name="Image 4" descr=""/>
          <p:cNvPicPr/>
          <p:nvPr/>
        </p:nvPicPr>
        <p:blipFill>
          <a:blip r:embed="rId1"/>
          <a:stretch/>
        </p:blipFill>
        <p:spPr>
          <a:xfrm>
            <a:off x="1677240" y="1958760"/>
            <a:ext cx="8304480" cy="4535640"/>
          </a:xfrm>
          <a:prstGeom prst="rect">
            <a:avLst/>
          </a:prstGeom>
          <a:ln>
            <a:noFill/>
          </a:ln>
        </p:spPr>
      </p:pic>
    </p:spTree>
  </p:cSld>
  <mc:AlternateContent>
    <mc:Choice Requires="p14">
      <p:transition spd="slow" p14:dur="2000"/>
    </mc:Choice>
    <mc:Fallback>
      <p:transition spd="slow"/>
    </mc:Fallback>
  </mc:AlternateContent>
  <p:timing>
    <p:tnLst>
      <p:par>
        <p:cTn id="49" dur="indefinite" restart="never" nodeType="tmRoot">
          <p:childTnLst>
            <p:seq>
              <p:cTn id="50" dur="indefinite" nodeType="mainSeq">
                <p:childTnLst>
                  <p:par>
                    <p:cTn id="51" fill="hold">
                      <p:stCondLst>
                        <p:cond delay="indefinite"/>
                      </p:stCondLst>
                      <p:childTnLst>
                        <p:par>
                          <p:cTn id="52" fill="hold">
                            <p:stCondLst>
                              <p:cond delay="0"/>
                            </p:stCondLst>
                            <p:childTnLst>
                              <p:par>
                                <p:cTn id="53" nodeType="clickEffect" fill="hold" presetClass="entr" presetID="1">
                                  <p:stCondLst>
                                    <p:cond delay="0"/>
                                  </p:stCondLst>
                                  <p:childTnLst>
                                    <p:set>
                                      <p:cBhvr>
                                        <p:cTn id="54" dur="1" fill="hold">
                                          <p:stCondLst>
                                            <p:cond delay="0"/>
                                          </p:stCondLst>
                                        </p:cTn>
                                        <p:tgtEl>
                                          <p:spTgt spid="26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1" name="TextShape 1"/>
          <p:cNvSpPr txBox="1"/>
          <p:nvPr/>
        </p:nvSpPr>
        <p:spPr>
          <a:xfrm>
            <a:off x="8610480" y="6356520"/>
            <a:ext cx="2742840" cy="364680"/>
          </a:xfrm>
          <a:prstGeom prst="rect">
            <a:avLst/>
          </a:prstGeom>
          <a:noFill/>
          <a:ln>
            <a:noFill/>
          </a:ln>
        </p:spPr>
        <p:txBody>
          <a:bodyPr anchor="ctr">
            <a:noAutofit/>
          </a:bodyPr>
          <a:p>
            <a:pPr algn="r">
              <a:lnSpc>
                <a:spcPct val="100000"/>
              </a:lnSpc>
            </a:pPr>
            <a:fld id="{4A571F76-ED4F-4F7C-A328-B23C3EC96C85}" type="slidenum">
              <a:rPr b="0" lang="en-US" sz="1200" spc="-1" strike="noStrike">
                <a:solidFill>
                  <a:srgbClr val="8b8b8b"/>
                </a:solidFill>
                <a:latin typeface="Calibri"/>
              </a:rPr>
              <a:t>31</a:t>
            </a:fld>
            <a:endParaRPr b="0" lang="en-US" sz="1200" spc="-1" strike="noStrike">
              <a:latin typeface="Times New Roman"/>
            </a:endParaRPr>
          </a:p>
        </p:txBody>
      </p:sp>
      <p:sp>
        <p:nvSpPr>
          <p:cNvPr id="262" name="TextShape 2"/>
          <p:cNvSpPr txBox="1"/>
          <p:nvPr/>
        </p:nvSpPr>
        <p:spPr>
          <a:xfrm>
            <a:off x="838080" y="365040"/>
            <a:ext cx="10515240" cy="1325160"/>
          </a:xfrm>
          <a:prstGeom prst="rect">
            <a:avLst/>
          </a:prstGeom>
          <a:noFill/>
          <a:ln>
            <a:noFill/>
          </a:ln>
        </p:spPr>
        <p:txBody>
          <a:bodyPr anchor="ctr">
            <a:normAutofit fontScale="94000"/>
          </a:bodyPr>
          <a:p>
            <a:pPr>
              <a:lnSpc>
                <a:spcPct val="90000"/>
              </a:lnSpc>
            </a:pPr>
            <a:r>
              <a:rPr b="0" lang="fr-FR" sz="3200" spc="-1" strike="noStrike">
                <a:solidFill>
                  <a:srgbClr val="000000"/>
                </a:solidFill>
                <a:latin typeface="Abadi MT Condensed Extra Bold"/>
                <a:ea typeface="Abadi MT Condensed Extra Bold"/>
              </a:rPr>
              <a:t>Question 2: Le nombre de stratégies mises en œuvre par les étudiants diffère-t-il selon leur profil volitionnel déclaré?</a:t>
            </a:r>
            <a:endParaRPr b="0" lang="fr-FR" sz="3200" spc="-1" strike="noStrike">
              <a:solidFill>
                <a:srgbClr val="000000"/>
              </a:solidFill>
              <a:latin typeface="Calibri"/>
            </a:endParaRPr>
          </a:p>
        </p:txBody>
      </p:sp>
      <p:pic>
        <p:nvPicPr>
          <p:cNvPr id="263" name="Image 5" descr=""/>
          <p:cNvPicPr/>
          <p:nvPr/>
        </p:nvPicPr>
        <p:blipFill>
          <a:blip r:embed="rId1"/>
          <a:stretch/>
        </p:blipFill>
        <p:spPr>
          <a:xfrm>
            <a:off x="1842120" y="1942200"/>
            <a:ext cx="7906680" cy="4779000"/>
          </a:xfrm>
          <a:prstGeom prst="rect">
            <a:avLst/>
          </a:prstGeom>
          <a:ln>
            <a:noFill/>
          </a:ln>
        </p:spPr>
      </p:pic>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4" name="TextShape 1"/>
          <p:cNvSpPr txBox="1"/>
          <p:nvPr/>
        </p:nvSpPr>
        <p:spPr>
          <a:xfrm>
            <a:off x="838080" y="365040"/>
            <a:ext cx="10515240" cy="1325160"/>
          </a:xfrm>
          <a:prstGeom prst="rect">
            <a:avLst/>
          </a:prstGeom>
          <a:noFill/>
          <a:ln>
            <a:noFill/>
          </a:ln>
        </p:spPr>
        <p:txBody>
          <a:bodyPr anchor="ctr">
            <a:normAutofit fontScale="88000"/>
          </a:bodyPr>
          <a:p>
            <a:pPr>
              <a:lnSpc>
                <a:spcPct val="90000"/>
              </a:lnSpc>
            </a:pPr>
            <a:r>
              <a:rPr b="0" lang="fr-FR" sz="3200" spc="-1" strike="noStrike">
                <a:solidFill>
                  <a:srgbClr val="000000"/>
                </a:solidFill>
                <a:latin typeface="Abadi MT Condensed Extra Bold"/>
                <a:ea typeface="Abadi MT Condensed Extra Bold"/>
              </a:rPr>
              <a:t>Question 3:</a:t>
            </a:r>
            <a:r>
              <a:rPr b="0" lang="fr-FR" sz="3600" spc="-1" strike="noStrike">
                <a:solidFill>
                  <a:srgbClr val="000000"/>
                </a:solidFill>
                <a:latin typeface="Abadi MT Condensed Extra Bold"/>
                <a:ea typeface="Abadi MT Condensed Extra Bold"/>
              </a:rPr>
              <a:t> </a:t>
            </a:r>
            <a:r>
              <a:rPr b="0" lang="fr-FR" sz="3200" spc="-1" strike="noStrike">
                <a:solidFill>
                  <a:srgbClr val="000000"/>
                </a:solidFill>
                <a:latin typeface="Abadi MT Condensed Extra Bold"/>
                <a:ea typeface="Abadi MT Condensed Extra Bold"/>
              </a:rPr>
              <a:t>Les stratégies mises en œuvre par les étudiants diffèrent-elles selon leur profil volitionnel déclaré?</a:t>
            </a:r>
            <a:endParaRPr b="0" lang="fr-FR" sz="3200" spc="-1" strike="noStrike">
              <a:solidFill>
                <a:srgbClr val="000000"/>
              </a:solidFill>
              <a:latin typeface="Calibri"/>
            </a:endParaRPr>
          </a:p>
        </p:txBody>
      </p:sp>
      <p:graphicFrame>
        <p:nvGraphicFramePr>
          <p:cNvPr id="265" name="Table 2"/>
          <p:cNvGraphicFramePr/>
          <p:nvPr/>
        </p:nvGraphicFramePr>
        <p:xfrm>
          <a:off x="838080" y="1825560"/>
          <a:ext cx="10515240" cy="4530240"/>
        </p:xfrm>
        <a:graphic>
          <a:graphicData uri="http://schemas.openxmlformats.org/drawingml/2006/table">
            <a:tbl>
              <a:tblPr/>
              <a:tblGrid>
                <a:gridCol w="3195720"/>
                <a:gridCol w="2061720"/>
                <a:gridCol w="2628720"/>
                <a:gridCol w="2629080"/>
              </a:tblGrid>
              <a:tr h="1274040">
                <a:tc>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a6a6a6"/>
                    </a:solidFill>
                  </a:tcPr>
                </a:tc>
                <a:tc>
                  <a:txBody>
                    <a:bodyPr anchor="ctr">
                      <a:noAutofit/>
                    </a:bodyPr>
                    <a:p>
                      <a:pPr algn="ctr">
                        <a:lnSpc>
                          <a:spcPct val="100000"/>
                        </a:lnSpc>
                      </a:pPr>
                      <a:r>
                        <a:rPr b="1" lang="en-US" sz="2000" spc="-1" strike="noStrike">
                          <a:solidFill>
                            <a:srgbClr val="000000"/>
                          </a:solidFill>
                          <a:latin typeface="Calibri"/>
                        </a:rPr>
                        <a:t>Nbre stratégies</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a6a6a6"/>
                    </a:solidFill>
                  </a:tcPr>
                </a:tc>
                <a:tc>
                  <a:txBody>
                    <a:bodyPr anchor="ctr">
                      <a:noAutofit/>
                    </a:bodyPr>
                    <a:p>
                      <a:pPr algn="ctr">
                        <a:lnSpc>
                          <a:spcPct val="100000"/>
                        </a:lnSpc>
                      </a:pPr>
                      <a:r>
                        <a:rPr b="1" lang="en-US" sz="2000" spc="-1" strike="noStrike">
                          <a:solidFill>
                            <a:srgbClr val="000000"/>
                          </a:solidFill>
                          <a:latin typeface="Calibri"/>
                        </a:rPr>
                        <a:t>Différences significatives</a:t>
                      </a:r>
                      <a:endParaRPr b="0" lang="en-US" sz="2000" spc="-1" strike="noStrike">
                        <a:latin typeface="Arial"/>
                      </a:endParaRPr>
                    </a:p>
                    <a:p>
                      <a:pPr algn="ctr">
                        <a:lnSpc>
                          <a:spcPct val="100000"/>
                        </a:lnSpc>
                      </a:pPr>
                      <a:r>
                        <a:rPr b="1" lang="en-US" sz="2000" spc="-1" strike="noStrike">
                          <a:solidFill>
                            <a:srgbClr val="000000"/>
                          </a:solidFill>
                          <a:latin typeface="Calibri"/>
                        </a:rPr>
                        <a:t>P1 vs P4</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a6a6a6"/>
                    </a:solidFill>
                  </a:tcPr>
                </a:tc>
                <a:tc>
                  <a:txBody>
                    <a:bodyPr anchor="ctr">
                      <a:noAutofit/>
                    </a:bodyPr>
                    <a:p>
                      <a:pPr algn="ctr">
                        <a:lnSpc>
                          <a:spcPct val="100000"/>
                        </a:lnSpc>
                      </a:pPr>
                      <a:r>
                        <a:rPr b="1" lang="en-US" sz="2000" spc="-1" strike="noStrike">
                          <a:solidFill>
                            <a:srgbClr val="000000"/>
                          </a:solidFill>
                          <a:latin typeface="Calibri"/>
                        </a:rPr>
                        <a:t>Différences significatives</a:t>
                      </a:r>
                      <a:endParaRPr b="0" lang="en-US" sz="2000" spc="-1" strike="noStrike">
                        <a:latin typeface="Arial"/>
                      </a:endParaRPr>
                    </a:p>
                    <a:p>
                      <a:pPr algn="ctr">
                        <a:lnSpc>
                          <a:spcPct val="100000"/>
                        </a:lnSpc>
                      </a:pPr>
                      <a:r>
                        <a:rPr b="1" lang="en-US" sz="2000" spc="-1" strike="noStrike">
                          <a:solidFill>
                            <a:srgbClr val="000000"/>
                          </a:solidFill>
                          <a:latin typeface="Calibri"/>
                        </a:rPr>
                        <a:t>P1 vs P2 vs P3 vs P4</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38160">
                      <a:solidFill>
                        <a:srgbClr val="ffffff"/>
                      </a:solidFill>
                    </a:lnB>
                    <a:solidFill>
                      <a:srgbClr val="a6a6a6"/>
                    </a:solidFill>
                  </a:tcPr>
                </a:tc>
              </a:tr>
              <a:tr h="682920">
                <a:tc>
                  <a:txBody>
                    <a:bodyPr anchor="ctr">
                      <a:noAutofit/>
                    </a:bodyPr>
                    <a:p>
                      <a:pPr>
                        <a:lnSpc>
                          <a:spcPct val="100000"/>
                        </a:lnSpc>
                      </a:pPr>
                      <a:r>
                        <a:rPr b="1" lang="en-US" sz="2000" spc="-1" strike="noStrike">
                          <a:solidFill>
                            <a:srgbClr val="000000"/>
                          </a:solidFill>
                          <a:latin typeface="Calibri Light"/>
                        </a:rPr>
                        <a:t>Structuration du temps</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noFill/>
                  </a:tcPr>
                </a:tc>
                <a:tc>
                  <a:txBody>
                    <a:bodyPr anchor="ctr">
                      <a:noAutofit/>
                    </a:bodyPr>
                    <a:p>
                      <a:pPr algn="ctr">
                        <a:lnSpc>
                          <a:spcPct val="100000"/>
                        </a:lnSpc>
                      </a:pPr>
                      <a:r>
                        <a:rPr b="0" lang="en-US" sz="2000" spc="-1" strike="noStrike">
                          <a:solidFill>
                            <a:srgbClr val="000000"/>
                          </a:solidFill>
                          <a:latin typeface="Calibri Light"/>
                        </a:rPr>
                        <a:t>10</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noFill/>
                  </a:tcPr>
                </a:tc>
                <a:tc>
                  <a:txBody>
                    <a:bodyPr anchor="ctr">
                      <a:noAutofit/>
                    </a:bodyPr>
                    <a:p>
                      <a:pPr algn="ctr">
                        <a:lnSpc>
                          <a:spcPct val="100000"/>
                        </a:lnSpc>
                      </a:pPr>
                      <a:r>
                        <a:rPr b="0" lang="en-US" sz="2000" spc="-1" strike="noStrike">
                          <a:solidFill>
                            <a:srgbClr val="000000"/>
                          </a:solidFill>
                          <a:latin typeface="Calibri Light"/>
                        </a:rPr>
                        <a:t>10</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noFill/>
                  </a:tcPr>
                </a:tc>
                <a:tc>
                  <a:txBody>
                    <a:bodyPr anchor="ctr">
                      <a:noAutofit/>
                    </a:bodyPr>
                    <a:p>
                      <a:pPr algn="ctr">
                        <a:lnSpc>
                          <a:spcPct val="100000"/>
                        </a:lnSpc>
                      </a:pPr>
                      <a:r>
                        <a:rPr b="0" lang="en-US" sz="2000" spc="-1" strike="noStrike">
                          <a:solidFill>
                            <a:srgbClr val="000000"/>
                          </a:solidFill>
                          <a:latin typeface="Calibri Light"/>
                        </a:rPr>
                        <a:t>3</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noFill/>
                  </a:tcPr>
                </a:tc>
              </a:tr>
              <a:tr h="682920">
                <a:tc>
                  <a:txBody>
                    <a:bodyPr anchor="ctr">
                      <a:noAutofit/>
                    </a:bodyPr>
                    <a:p>
                      <a:pPr>
                        <a:lnSpc>
                          <a:spcPct val="100000"/>
                        </a:lnSpc>
                      </a:pPr>
                      <a:r>
                        <a:rPr b="1" lang="en-US" sz="2000" spc="-1" strike="noStrike">
                          <a:solidFill>
                            <a:srgbClr val="000000"/>
                          </a:solidFill>
                          <a:latin typeface="Calibri Light"/>
                        </a:rPr>
                        <a:t>Gestion de l’environnement</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anchor="ctr">
                      <a:noAutofit/>
                    </a:bodyPr>
                    <a:p>
                      <a:pPr algn="ctr">
                        <a:lnSpc>
                          <a:spcPct val="100000"/>
                        </a:lnSpc>
                      </a:pPr>
                      <a:r>
                        <a:rPr b="0" lang="en-US" sz="2000" spc="-1" strike="noStrike">
                          <a:solidFill>
                            <a:srgbClr val="000000"/>
                          </a:solidFill>
                          <a:latin typeface="Calibri Light"/>
                        </a:rPr>
                        <a:t>6</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anchor="ctr">
                      <a:noAutofit/>
                    </a:bodyPr>
                    <a:p>
                      <a:pPr algn="ctr">
                        <a:lnSpc>
                          <a:spcPct val="100000"/>
                        </a:lnSpc>
                      </a:pPr>
                      <a:r>
                        <a:rPr b="0" lang="en-US" sz="2000" spc="-1" strike="noStrike">
                          <a:solidFill>
                            <a:srgbClr val="000000"/>
                          </a:solidFill>
                          <a:latin typeface="Calibri Light"/>
                        </a:rPr>
                        <a:t>5</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anchor="ctr">
                      <a:noAutofit/>
                    </a:bodyPr>
                    <a:p>
                      <a:pPr algn="ctr">
                        <a:lnSpc>
                          <a:spcPct val="100000"/>
                        </a:lnSpc>
                      </a:pPr>
                      <a:r>
                        <a:rPr b="0" lang="en-US" sz="2000" spc="-1" strike="noStrike">
                          <a:solidFill>
                            <a:srgbClr val="000000"/>
                          </a:solidFill>
                          <a:latin typeface="Calibri Light"/>
                        </a:rPr>
                        <a:t>/</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r>
              <a:tr h="682920">
                <a:tc>
                  <a:txBody>
                    <a:bodyPr anchor="ctr">
                      <a:noAutofit/>
                    </a:bodyPr>
                    <a:p>
                      <a:pPr>
                        <a:lnSpc>
                          <a:spcPct val="100000"/>
                        </a:lnSpc>
                      </a:pPr>
                      <a:r>
                        <a:rPr b="1" lang="en-US" sz="2000" spc="-1" strike="noStrike">
                          <a:solidFill>
                            <a:srgbClr val="000000"/>
                          </a:solidFill>
                          <a:latin typeface="Calibri Light"/>
                        </a:rPr>
                        <a:t>Exploitation des ressources</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noFill/>
                  </a:tcPr>
                </a:tc>
                <a:tc>
                  <a:txBody>
                    <a:bodyPr anchor="ctr">
                      <a:noAutofit/>
                    </a:bodyPr>
                    <a:p>
                      <a:pPr algn="ctr">
                        <a:lnSpc>
                          <a:spcPct val="100000"/>
                        </a:lnSpc>
                      </a:pPr>
                      <a:r>
                        <a:rPr b="0" lang="en-US" sz="2000" spc="-1" strike="noStrike">
                          <a:solidFill>
                            <a:srgbClr val="000000"/>
                          </a:solidFill>
                          <a:latin typeface="Calibri Light"/>
                        </a:rPr>
                        <a:t>7</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noFill/>
                  </a:tcPr>
                </a:tc>
                <a:tc>
                  <a:txBody>
                    <a:bodyPr anchor="ctr">
                      <a:noAutofit/>
                    </a:bodyPr>
                    <a:p>
                      <a:pPr algn="ctr">
                        <a:lnSpc>
                          <a:spcPct val="100000"/>
                        </a:lnSpc>
                      </a:pPr>
                      <a:r>
                        <a:rPr b="0" lang="en-US" sz="2000" spc="-1" strike="noStrike">
                          <a:solidFill>
                            <a:srgbClr val="000000"/>
                          </a:solidFill>
                          <a:latin typeface="Calibri Light"/>
                        </a:rPr>
                        <a:t>4</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noFill/>
                  </a:tcPr>
                </a:tc>
                <a:tc>
                  <a:txBody>
                    <a:bodyPr anchor="ctr">
                      <a:noAutofit/>
                    </a:bodyPr>
                    <a:p>
                      <a:pPr algn="ctr">
                        <a:lnSpc>
                          <a:spcPct val="100000"/>
                        </a:lnSpc>
                      </a:pPr>
                      <a:r>
                        <a:rPr b="0" lang="en-US" sz="2000" spc="-1" strike="noStrike">
                          <a:solidFill>
                            <a:srgbClr val="000000"/>
                          </a:solidFill>
                          <a:latin typeface="Calibri Light"/>
                        </a:rPr>
                        <a:t>/</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noFill/>
                  </a:tcPr>
                </a:tc>
              </a:tr>
              <a:tr h="682920">
                <a:tc>
                  <a:txBody>
                    <a:bodyPr anchor="ctr">
                      <a:noAutofit/>
                    </a:bodyPr>
                    <a:p>
                      <a:pPr>
                        <a:lnSpc>
                          <a:spcPct val="100000"/>
                        </a:lnSpc>
                      </a:pPr>
                      <a:r>
                        <a:rPr b="1" lang="en-US" sz="2000" spc="-1" strike="noStrike">
                          <a:solidFill>
                            <a:srgbClr val="000000"/>
                          </a:solidFill>
                          <a:latin typeface="Calibri Light"/>
                        </a:rPr>
                        <a:t>Déploiement de l’attention</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anchor="ctr">
                      <a:noAutofit/>
                    </a:bodyPr>
                    <a:p>
                      <a:pPr algn="ctr">
                        <a:lnSpc>
                          <a:spcPct val="100000"/>
                        </a:lnSpc>
                      </a:pPr>
                      <a:r>
                        <a:rPr b="0" lang="en-US" sz="2000" spc="-1" strike="noStrike">
                          <a:solidFill>
                            <a:srgbClr val="000000"/>
                          </a:solidFill>
                          <a:latin typeface="Calibri Light"/>
                        </a:rPr>
                        <a:t>3</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anchor="ctr">
                      <a:noAutofit/>
                    </a:bodyPr>
                    <a:p>
                      <a:pPr algn="ctr">
                        <a:lnSpc>
                          <a:spcPct val="100000"/>
                        </a:lnSpc>
                      </a:pPr>
                      <a:r>
                        <a:rPr b="0" lang="en-US" sz="2000" spc="-1" strike="noStrike">
                          <a:solidFill>
                            <a:srgbClr val="000000"/>
                          </a:solidFill>
                          <a:latin typeface="Calibri Light"/>
                        </a:rPr>
                        <a:t>2</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anchor="ctr">
                      <a:noAutofit/>
                    </a:bodyPr>
                    <a:p>
                      <a:pPr algn="ctr">
                        <a:lnSpc>
                          <a:spcPct val="100000"/>
                        </a:lnSpc>
                      </a:pPr>
                      <a:r>
                        <a:rPr b="0" lang="en-US" sz="2000" spc="-1" strike="noStrike">
                          <a:solidFill>
                            <a:srgbClr val="000000"/>
                          </a:solidFill>
                          <a:latin typeface="Calibri Light"/>
                        </a:rPr>
                        <a:t>/</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r>
              <a:tr h="682920">
                <a:tc>
                  <a:txBody>
                    <a:bodyPr anchor="ctr">
                      <a:noAutofit/>
                    </a:bodyPr>
                    <a:p>
                      <a:pPr>
                        <a:lnSpc>
                          <a:spcPct val="100000"/>
                        </a:lnSpc>
                      </a:pPr>
                      <a:r>
                        <a:rPr b="1" lang="en-US" sz="2000" spc="-1" strike="noStrike">
                          <a:solidFill>
                            <a:srgbClr val="000000"/>
                          </a:solidFill>
                          <a:latin typeface="Calibri Light"/>
                        </a:rPr>
                        <a:t>Gestion de la motivation</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noFill/>
                  </a:tcPr>
                </a:tc>
                <a:tc>
                  <a:txBody>
                    <a:bodyPr anchor="ctr">
                      <a:noAutofit/>
                    </a:bodyPr>
                    <a:p>
                      <a:pPr algn="ctr">
                        <a:lnSpc>
                          <a:spcPct val="100000"/>
                        </a:lnSpc>
                      </a:pPr>
                      <a:r>
                        <a:rPr b="0" lang="en-US" sz="2000" spc="-1" strike="noStrike">
                          <a:solidFill>
                            <a:srgbClr val="000000"/>
                          </a:solidFill>
                          <a:latin typeface="Calibri Light"/>
                        </a:rPr>
                        <a:t>10</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noFill/>
                  </a:tcPr>
                </a:tc>
                <a:tc>
                  <a:txBody>
                    <a:bodyPr anchor="ctr">
                      <a:noAutofit/>
                    </a:bodyPr>
                    <a:p>
                      <a:pPr algn="ctr">
                        <a:lnSpc>
                          <a:spcPct val="100000"/>
                        </a:lnSpc>
                      </a:pPr>
                      <a:r>
                        <a:rPr b="0" lang="en-US" sz="2000" spc="-1" strike="noStrike">
                          <a:solidFill>
                            <a:srgbClr val="000000"/>
                          </a:solidFill>
                          <a:latin typeface="Calibri Light"/>
                        </a:rPr>
                        <a:t>4</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noFill/>
                  </a:tcPr>
                </a:tc>
                <a:tc>
                  <a:tcPr marL="91440" marR="91440">
                    <a:lnL w="12240">
                      <a:solidFill>
                        <a:srgbClr val="ffffff"/>
                      </a:solidFill>
                    </a:lnL>
                    <a:lnR w="12240">
                      <a:solidFill>
                        <a:srgbClr val="ffffff"/>
                      </a:solidFill>
                    </a:lnR>
                    <a:lnT w="12240">
                      <a:solidFill>
                        <a:srgbClr val="ffffff"/>
                      </a:solidFill>
                    </a:lnT>
                    <a:lnB w="12240">
                      <a:solidFill>
                        <a:srgbClr val="ffffff"/>
                      </a:solidFill>
                    </a:lnB>
                    <a:noFill/>
                  </a:tcPr>
                </a:tc>
              </a:tr>
              <a:tr h="682920">
                <a:tc>
                  <a:txBody>
                    <a:bodyPr anchor="ctr">
                      <a:noAutofit/>
                    </a:bodyPr>
                    <a:p>
                      <a:pPr>
                        <a:lnSpc>
                          <a:spcPct val="100000"/>
                        </a:lnSpc>
                      </a:pPr>
                      <a:r>
                        <a:rPr b="1" lang="en-US" sz="2000" spc="-1" strike="noStrike">
                          <a:solidFill>
                            <a:srgbClr val="000000"/>
                          </a:solidFill>
                          <a:latin typeface="Calibri Light"/>
                        </a:rPr>
                        <a:t>Gestion des émotions</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anchor="ctr">
                      <a:noAutofit/>
                    </a:bodyPr>
                    <a:p>
                      <a:pPr algn="ctr">
                        <a:lnSpc>
                          <a:spcPct val="100000"/>
                        </a:lnSpc>
                      </a:pPr>
                      <a:r>
                        <a:rPr b="0" lang="en-US" sz="2000" spc="-1" strike="noStrike">
                          <a:solidFill>
                            <a:srgbClr val="000000"/>
                          </a:solidFill>
                          <a:latin typeface="Calibri Light"/>
                        </a:rPr>
                        <a:t>8</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anchor="ctr">
                      <a:noAutofit/>
                    </a:bodyPr>
                    <a:p>
                      <a:pPr algn="ctr">
                        <a:lnSpc>
                          <a:spcPct val="100000"/>
                        </a:lnSpc>
                      </a:pPr>
                      <a:r>
                        <a:rPr b="0" lang="en-US" sz="2000" spc="-1" strike="noStrike">
                          <a:solidFill>
                            <a:srgbClr val="000000"/>
                          </a:solidFill>
                          <a:latin typeface="Calibri Light"/>
                        </a:rPr>
                        <a:t>5</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c>
                  <a:txBody>
                    <a:bodyPr anchor="ctr">
                      <a:noAutofit/>
                    </a:bodyPr>
                    <a:p>
                      <a:pPr algn="ctr">
                        <a:lnSpc>
                          <a:spcPct val="100000"/>
                        </a:lnSpc>
                      </a:pPr>
                      <a:r>
                        <a:rPr b="0" lang="en-US" sz="2000" spc="-1" strike="noStrike">
                          <a:solidFill>
                            <a:srgbClr val="000000"/>
                          </a:solidFill>
                          <a:latin typeface="Calibri Light"/>
                        </a:rPr>
                        <a:t>/</a:t>
                      </a:r>
                      <a:endParaRPr b="0" lang="en-US" sz="2000" spc="-1" strike="noStrike">
                        <a:latin typeface="Arial"/>
                      </a:endParaRPr>
                    </a:p>
                  </a:txBody>
                  <a:tcPr marL="91440" marR="91440">
                    <a:lnL w="12240">
                      <a:solidFill>
                        <a:srgbClr val="ffffff"/>
                      </a:solidFill>
                    </a:lnL>
                    <a:lnR w="12240">
                      <a:solidFill>
                        <a:srgbClr val="ffffff"/>
                      </a:solidFill>
                    </a:lnR>
                    <a:lnT w="12240">
                      <a:solidFill>
                        <a:srgbClr val="ffffff"/>
                      </a:solidFill>
                    </a:lnT>
                    <a:lnB w="12240">
                      <a:solidFill>
                        <a:srgbClr val="ffffff"/>
                      </a:solidFill>
                    </a:lnB>
                    <a:solidFill>
                      <a:srgbClr val="d9d9d9"/>
                    </a:solidFill>
                  </a:tcPr>
                </a:tc>
              </a:tr>
            </a:tbl>
          </a:graphicData>
        </a:graphic>
      </p:graphicFrame>
      <p:sp>
        <p:nvSpPr>
          <p:cNvPr id="266"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492E53CA-F336-4192-BB3B-822A142DB86F}" type="slidenum">
              <a:rPr b="0" lang="en-US" sz="1200" spc="-1" strike="noStrike">
                <a:solidFill>
                  <a:srgbClr val="8b8b8b"/>
                </a:solidFill>
                <a:latin typeface="Calibri"/>
              </a:rPr>
              <a:t>33</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7" name="TextShape 1"/>
          <p:cNvSpPr txBox="1"/>
          <p:nvPr/>
        </p:nvSpPr>
        <p:spPr>
          <a:xfrm>
            <a:off x="838080" y="365040"/>
            <a:ext cx="10515240" cy="1325160"/>
          </a:xfrm>
          <a:prstGeom prst="rect">
            <a:avLst/>
          </a:prstGeom>
          <a:noFill/>
          <a:ln>
            <a:noFill/>
          </a:ln>
        </p:spPr>
        <p:txBody>
          <a:bodyPr anchor="ctr">
            <a:normAutofit/>
          </a:bodyPr>
          <a:p>
            <a:pPr>
              <a:lnSpc>
                <a:spcPct val="90000"/>
              </a:lnSpc>
            </a:pPr>
            <a:r>
              <a:rPr b="0" lang="fr-FR" sz="3600" spc="-1" strike="noStrike">
                <a:solidFill>
                  <a:srgbClr val="000000"/>
                </a:solidFill>
                <a:latin typeface="Abadi MT Condensed Extra Bold"/>
                <a:ea typeface="Abadi MT Condensed Extra Bold"/>
              </a:rPr>
              <a:t>Recherche 1 : conclusions</a:t>
            </a:r>
            <a:endParaRPr b="0" lang="fr-FR" sz="3600" spc="-1" strike="noStrike">
              <a:solidFill>
                <a:srgbClr val="000000"/>
              </a:solidFill>
              <a:latin typeface="Calibri"/>
            </a:endParaRPr>
          </a:p>
        </p:txBody>
      </p:sp>
      <p:sp>
        <p:nvSpPr>
          <p:cNvPr id="268" name="TextShape 2"/>
          <p:cNvSpPr txBox="1"/>
          <p:nvPr/>
        </p:nvSpPr>
        <p:spPr>
          <a:xfrm>
            <a:off x="838080" y="1825560"/>
            <a:ext cx="10515240" cy="4350960"/>
          </a:xfrm>
          <a:prstGeom prst="rect">
            <a:avLst/>
          </a:prstGeom>
          <a:noFill/>
          <a:ln>
            <a:noFill/>
          </a:ln>
        </p:spPr>
        <p:txBody>
          <a:bodyPr>
            <a:noAutofit/>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a:rPr>
              <a:t>75% des étudiants mentionnent des difficultés liées à l’investissement dans leurs études. </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a:rPr>
              <a:t>Liens significatifs entre:</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Entre le profil volitionnel déclaré et la réussite (examen, session)</a:t>
            </a:r>
            <a:endParaRPr b="0" lang="fr-FR" sz="24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Entre le nombre moyen de stratégies volitionnelles et les profils « extrêmes »</a:t>
            </a:r>
            <a:endParaRPr b="0" lang="fr-FR" sz="2400" spc="-1" strike="noStrike">
              <a:solidFill>
                <a:srgbClr val="000000"/>
              </a:solidFill>
              <a:latin typeface="Calibri"/>
            </a:endParaRPr>
          </a:p>
          <a:p>
            <a:pPr lvl="2" marL="1143000" indent="-228240">
              <a:lnSpc>
                <a:spcPct val="90000"/>
              </a:lnSpc>
              <a:spcBef>
                <a:spcPts val="499"/>
              </a:spcBef>
              <a:buClr>
                <a:srgbClr val="000000"/>
              </a:buClr>
              <a:buFont typeface="Arial"/>
              <a:buChar char="•"/>
            </a:pPr>
            <a:r>
              <a:rPr b="0" lang="fr-FR" sz="2000" spc="-1" strike="noStrike">
                <a:solidFill>
                  <a:srgbClr val="000000"/>
                </a:solidFill>
                <a:latin typeface="Calibri"/>
              </a:rPr>
              <a:t>Entre toutes les stratégies de structuration du temps pour P1 et P4</a:t>
            </a:r>
            <a:endParaRPr b="0" lang="fr-FR" sz="2000" spc="-1" strike="noStrike">
              <a:solidFill>
                <a:srgbClr val="000000"/>
              </a:solidFill>
              <a:latin typeface="Calibri"/>
            </a:endParaRPr>
          </a:p>
          <a:p>
            <a:pPr>
              <a:lnSpc>
                <a:spcPct val="90000"/>
              </a:lnSpc>
              <a:spcBef>
                <a:spcPts val="1001"/>
              </a:spcBef>
            </a:pPr>
            <a:endParaRPr b="0" lang="fr-FR" sz="20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a:rPr>
              <a:t>Quels liens entre les stratégie volitionnelles, la résolution d’une tâche spécifique pour un cours donné et la réussite?</a:t>
            </a:r>
            <a:endParaRPr b="0" lang="fr-FR" sz="2800" spc="-1" strike="noStrike">
              <a:solidFill>
                <a:srgbClr val="000000"/>
              </a:solidFill>
              <a:latin typeface="Calibri"/>
            </a:endParaRPr>
          </a:p>
        </p:txBody>
      </p:sp>
      <p:sp>
        <p:nvSpPr>
          <p:cNvPr id="269"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94C39C51-3A78-48C3-8CC7-8A70D378F43B}" type="slidenum">
              <a:rPr b="0" lang="en-US" sz="1200" spc="-1" strike="noStrike">
                <a:solidFill>
                  <a:srgbClr val="8b8b8b"/>
                </a:solidFill>
                <a:latin typeface="Calibri"/>
              </a:rPr>
              <a:t>34</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0"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7030a0"/>
                </a:solidFill>
                <a:latin typeface="Abadi MT Condensed Extra Bold"/>
                <a:ea typeface="Abadi MT Condensed Extra Bold"/>
              </a:rPr>
              <a:t>Recherche 2 : Poncin et al. (2017)</a:t>
            </a:r>
            <a:endParaRPr b="0" lang="fr-FR" sz="4400" spc="-1" strike="noStrike">
              <a:solidFill>
                <a:srgbClr val="000000"/>
              </a:solidFill>
              <a:latin typeface="Calibri"/>
            </a:endParaRPr>
          </a:p>
        </p:txBody>
      </p:sp>
      <p:sp>
        <p:nvSpPr>
          <p:cNvPr id="271" name="TextShape 2"/>
          <p:cNvSpPr txBox="1"/>
          <p:nvPr/>
        </p:nvSpPr>
        <p:spPr>
          <a:xfrm>
            <a:off x="838080" y="1825560"/>
            <a:ext cx="10515240" cy="4350960"/>
          </a:xfrm>
          <a:prstGeom prst="rect">
            <a:avLst/>
          </a:prstGeom>
          <a:noFill/>
          <a:ln>
            <a:noFill/>
          </a:ln>
        </p:spPr>
        <p:txBody>
          <a:bodyPr>
            <a:noAutofit/>
          </a:bodyPr>
          <a:p>
            <a:pPr>
              <a:lnSpc>
                <a:spcPct val="100000"/>
              </a:lnSpc>
            </a:pPr>
            <a:r>
              <a:rPr b="0" lang="fr-FR" sz="2800" spc="-1" strike="noStrike">
                <a:solidFill>
                  <a:srgbClr val="000000"/>
                </a:solidFill>
                <a:latin typeface="Abadi MT Condensed Extra Bold"/>
                <a:ea typeface="Abadi MT Condensed Extra Bold"/>
              </a:rPr>
              <a:t>Questions de recherche:</a:t>
            </a:r>
            <a:endParaRPr b="0" lang="fr-FR" sz="2800" spc="-1" strike="noStrike">
              <a:solidFill>
                <a:srgbClr val="000000"/>
              </a:solidFill>
              <a:latin typeface="Calibri"/>
            </a:endParaRPr>
          </a:p>
          <a:p>
            <a:pPr>
              <a:lnSpc>
                <a:spcPct val="100000"/>
              </a:lnSpc>
            </a:pP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ea typeface="Abadi MT Condensed Extra Bold"/>
              </a:rPr>
              <a:t>Existe-t-il une relation entre la nature de la tâche à effectuer (réaliser une synthèse, résoudre des exercices ou mémoriser) et les stratégies volitionnelles que les étudiants déclarent mettre en œuvre?</a:t>
            </a: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ea typeface="Abadi MT Condensed Extra Bold"/>
              </a:rPr>
              <a:t>Peut-on identifier les stratégies volitionnelles qui différencient les étudiants qui n’éprouvent pas de difficulté à se mettre au travail et à y rester (P1) des autres (P2,P3,P4), en fonction des tâches réalisées ?</a:t>
            </a:r>
            <a:endParaRPr b="0" lang="fr-FR" sz="2800" spc="-1" strike="noStrike">
              <a:solidFill>
                <a:srgbClr val="000000"/>
              </a:solidFill>
              <a:latin typeface="Calibri"/>
            </a:endParaRPr>
          </a:p>
        </p:txBody>
      </p:sp>
      <p:sp>
        <p:nvSpPr>
          <p:cNvPr id="272"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2174E203-D6CB-48C7-97AF-E58A9D027A91}" type="slidenum">
              <a:rPr b="0" lang="en-US" sz="1200" spc="-1" strike="noStrike">
                <a:solidFill>
                  <a:srgbClr val="8b8b8b"/>
                </a:solidFill>
                <a:latin typeface="Calibri"/>
              </a:rPr>
              <a:t>34</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3" name="TextShape 1"/>
          <p:cNvSpPr txBox="1"/>
          <p:nvPr/>
        </p:nvSpPr>
        <p:spPr>
          <a:xfrm>
            <a:off x="838080" y="365040"/>
            <a:ext cx="10515240" cy="1325160"/>
          </a:xfrm>
          <a:prstGeom prst="rect">
            <a:avLst/>
          </a:prstGeom>
          <a:noFill/>
          <a:ln>
            <a:noFill/>
          </a:ln>
        </p:spPr>
        <p:txBody>
          <a:bodyPr anchor="ctr">
            <a:normAutofit/>
          </a:bodyPr>
          <a:p>
            <a:pPr>
              <a:lnSpc>
                <a:spcPct val="90000"/>
              </a:lnSpc>
            </a:pPr>
            <a:r>
              <a:rPr b="0" lang="fr-FR" sz="3200" spc="-1" strike="noStrike">
                <a:solidFill>
                  <a:srgbClr val="000000"/>
                </a:solidFill>
                <a:latin typeface="Abadi MT Condensed Extra Bold"/>
                <a:ea typeface="Abadi MT Condensed Extra Bold"/>
              </a:rPr>
              <a:t>Compléments de méthodologie</a:t>
            </a:r>
            <a:endParaRPr b="0" lang="fr-FR" sz="3200" spc="-1" strike="noStrike">
              <a:solidFill>
                <a:srgbClr val="000000"/>
              </a:solidFill>
              <a:latin typeface="Calibri"/>
            </a:endParaRPr>
          </a:p>
        </p:txBody>
      </p:sp>
      <p:sp>
        <p:nvSpPr>
          <p:cNvPr id="274" name="TextShape 2"/>
          <p:cNvSpPr txBox="1"/>
          <p:nvPr/>
        </p:nvSpPr>
        <p:spPr>
          <a:xfrm>
            <a:off x="8610480" y="6356520"/>
            <a:ext cx="2742840" cy="364680"/>
          </a:xfrm>
          <a:prstGeom prst="rect">
            <a:avLst/>
          </a:prstGeom>
          <a:noFill/>
          <a:ln>
            <a:noFill/>
          </a:ln>
        </p:spPr>
        <p:txBody>
          <a:bodyPr anchor="ctr">
            <a:noAutofit/>
          </a:bodyPr>
          <a:p>
            <a:pPr algn="r">
              <a:lnSpc>
                <a:spcPct val="100000"/>
              </a:lnSpc>
            </a:pPr>
            <a:fld id="{0D631C4F-D565-47D7-98FA-0B6A2ACCE0B0}" type="slidenum">
              <a:rPr b="0" lang="en-US" sz="1200" spc="-1" strike="noStrike">
                <a:solidFill>
                  <a:srgbClr val="8b8b8b"/>
                </a:solidFill>
                <a:latin typeface="Calibri"/>
              </a:rPr>
              <a:t>36</a:t>
            </a:fld>
            <a:endParaRPr b="0" lang="en-US" sz="1200" spc="-1" strike="noStrike">
              <a:latin typeface="Times New Roman"/>
            </a:endParaRPr>
          </a:p>
        </p:txBody>
      </p:sp>
      <p:graphicFrame>
        <p:nvGraphicFramePr>
          <p:cNvPr id="275" name="Table 3"/>
          <p:cNvGraphicFramePr/>
          <p:nvPr/>
        </p:nvGraphicFramePr>
        <p:xfrm>
          <a:off x="838080" y="1882440"/>
          <a:ext cx="10515240" cy="4181760"/>
        </p:xfrm>
        <a:graphic>
          <a:graphicData uri="http://schemas.openxmlformats.org/drawingml/2006/table">
            <a:tbl>
              <a:tblPr/>
              <a:tblGrid>
                <a:gridCol w="1150920"/>
                <a:gridCol w="2956680"/>
                <a:gridCol w="3354480"/>
                <a:gridCol w="3053160"/>
              </a:tblGrid>
              <a:tr h="2187360">
                <a:tc>
                  <a:txBody>
                    <a:bodyPr lIns="68400" rIns="68400" tIns="0" bIns="0">
                      <a:noAutofit/>
                    </a:bodyPr>
                    <a:p>
                      <a:pPr algn="just">
                        <a:lnSpc>
                          <a:spcPct val="100000"/>
                        </a:lnSpc>
                      </a:pPr>
                      <a:r>
                        <a:rPr b="1" lang="en-US" sz="2400" spc="-1" strike="noStrike">
                          <a:solidFill>
                            <a:srgbClr val="000000"/>
                          </a:solidFill>
                          <a:latin typeface="Calibri"/>
                        </a:rPr>
                        <a:t> </a:t>
                      </a:r>
                      <a:endParaRPr b="0" lang="en-US" sz="2400" spc="-1" strike="noStrike">
                        <a:latin typeface="Arial"/>
                      </a:endParaRPr>
                    </a:p>
                  </a:txBody>
                  <a:tcPr marL="68400" marR="68400">
                    <a:lnL w="12240">
                      <a:solidFill>
                        <a:srgbClr val="ffffff"/>
                      </a:solidFill>
                    </a:lnL>
                    <a:lnR w="12240">
                      <a:solidFill>
                        <a:srgbClr val="ffffff"/>
                      </a:solidFill>
                    </a:lnR>
                    <a:lnT w="12240">
                      <a:solidFill>
                        <a:srgbClr val="ffffff"/>
                      </a:solidFill>
                    </a:lnT>
                    <a:lnB w="38160">
                      <a:solidFill>
                        <a:srgbClr val="ffffff"/>
                      </a:solidFill>
                    </a:lnB>
                    <a:solidFill>
                      <a:srgbClr val="a6a6a6"/>
                    </a:solidFill>
                  </a:tcPr>
                </a:tc>
                <a:tc>
                  <a:txBody>
                    <a:bodyPr lIns="68400" rIns="68400" tIns="0" bIns="0" anchor="ctr">
                      <a:noAutofit/>
                    </a:bodyPr>
                    <a:p>
                      <a:pPr algn="ctr">
                        <a:lnSpc>
                          <a:spcPct val="100000"/>
                        </a:lnSpc>
                      </a:pPr>
                      <a:r>
                        <a:rPr b="1" lang="en-US" sz="2400" spc="-1" strike="noStrike">
                          <a:solidFill>
                            <a:srgbClr val="000000"/>
                          </a:solidFill>
                          <a:latin typeface="Calibri"/>
                        </a:rPr>
                        <a:t>Nombre d’étudiants interrogés</a:t>
                      </a:r>
                      <a:endParaRPr b="0" lang="en-US" sz="2400" spc="-1" strike="noStrike">
                        <a:latin typeface="Arial"/>
                      </a:endParaRPr>
                    </a:p>
                  </a:txBody>
                  <a:tcPr marL="68400" marR="68400">
                    <a:lnL w="12240">
                      <a:solidFill>
                        <a:srgbClr val="ffffff"/>
                      </a:solidFill>
                    </a:lnL>
                    <a:lnR w="12240">
                      <a:solidFill>
                        <a:srgbClr val="ffffff"/>
                      </a:solidFill>
                    </a:lnR>
                    <a:lnT w="12240">
                      <a:solidFill>
                        <a:srgbClr val="ffffff"/>
                      </a:solidFill>
                    </a:lnT>
                    <a:lnB w="38160">
                      <a:solidFill>
                        <a:srgbClr val="ffffff"/>
                      </a:solidFill>
                    </a:lnB>
                    <a:solidFill>
                      <a:srgbClr val="a6a6a6"/>
                    </a:solidFill>
                  </a:tcPr>
                </a:tc>
                <a:tc>
                  <a:txBody>
                    <a:bodyPr lIns="68400" rIns="68400" tIns="0" bIns="0" anchor="ctr">
                      <a:noAutofit/>
                    </a:bodyPr>
                    <a:p>
                      <a:pPr algn="ctr">
                        <a:lnSpc>
                          <a:spcPct val="100000"/>
                        </a:lnSpc>
                      </a:pPr>
                      <a:r>
                        <a:rPr b="1" lang="en-US" sz="2400" spc="-1" strike="noStrike">
                          <a:solidFill>
                            <a:srgbClr val="000000"/>
                          </a:solidFill>
                          <a:latin typeface="Calibri"/>
                        </a:rPr>
                        <a:t>Nombre d’étudiants percevant l’importance de la tâche pour le cours concerné</a:t>
                      </a:r>
                      <a:endParaRPr b="0" lang="en-US" sz="2400" spc="-1" strike="noStrike">
                        <a:latin typeface="Arial"/>
                      </a:endParaRPr>
                    </a:p>
                  </a:txBody>
                  <a:tcPr marL="68400" marR="68400">
                    <a:lnL w="12240">
                      <a:solidFill>
                        <a:srgbClr val="ffffff"/>
                      </a:solidFill>
                    </a:lnL>
                    <a:lnR w="12240">
                      <a:solidFill>
                        <a:srgbClr val="ffffff"/>
                      </a:solidFill>
                    </a:lnR>
                    <a:lnT w="12240">
                      <a:solidFill>
                        <a:srgbClr val="ffffff"/>
                      </a:solidFill>
                    </a:lnT>
                    <a:lnB w="38160">
                      <a:solidFill>
                        <a:srgbClr val="ffffff"/>
                      </a:solidFill>
                    </a:lnB>
                    <a:solidFill>
                      <a:srgbClr val="a6a6a6"/>
                    </a:solidFill>
                  </a:tcPr>
                </a:tc>
                <a:tc>
                  <a:txBody>
                    <a:bodyPr lIns="68400" rIns="68400" tIns="0" bIns="0" anchor="ctr">
                      <a:noAutofit/>
                    </a:bodyPr>
                    <a:p>
                      <a:pPr algn="ctr">
                        <a:lnSpc>
                          <a:spcPct val="100000"/>
                        </a:lnSpc>
                      </a:pPr>
                      <a:r>
                        <a:rPr b="1" lang="en-US" sz="2400" spc="-1" strike="noStrike">
                          <a:solidFill>
                            <a:srgbClr val="000000"/>
                          </a:solidFill>
                          <a:latin typeface="Calibri"/>
                        </a:rPr>
                        <a:t>Proportion en % d’étudiants percevant l’importance de la tâche pour le cours concerné</a:t>
                      </a:r>
                      <a:endParaRPr b="0" lang="en-US" sz="2400" spc="-1" strike="noStrike">
                        <a:latin typeface="Arial"/>
                      </a:endParaRPr>
                    </a:p>
                  </a:txBody>
                  <a:tcPr marL="68400" marR="68400">
                    <a:lnL w="12240">
                      <a:solidFill>
                        <a:srgbClr val="ffffff"/>
                      </a:solidFill>
                    </a:lnL>
                    <a:lnR w="12240">
                      <a:solidFill>
                        <a:srgbClr val="ffffff"/>
                      </a:solidFill>
                    </a:lnR>
                    <a:lnT w="12240">
                      <a:solidFill>
                        <a:srgbClr val="ffffff"/>
                      </a:solidFill>
                    </a:lnT>
                    <a:lnB w="38160">
                      <a:solidFill>
                        <a:srgbClr val="ffffff"/>
                      </a:solidFill>
                    </a:lnB>
                    <a:solidFill>
                      <a:srgbClr val="a6a6a6"/>
                    </a:solidFill>
                  </a:tcPr>
                </a:tc>
              </a:tr>
              <a:tr h="498600">
                <a:tc>
                  <a:txBody>
                    <a:bodyPr lIns="68400" rIns="68400" tIns="0" bIns="0" anchor="ctr">
                      <a:noAutofit/>
                    </a:bodyPr>
                    <a:p>
                      <a:pPr>
                        <a:lnSpc>
                          <a:spcPct val="100000"/>
                        </a:lnSpc>
                      </a:pPr>
                      <a:r>
                        <a:rPr b="1" lang="en-US" sz="2400" spc="-1" strike="noStrike">
                          <a:solidFill>
                            <a:srgbClr val="000000"/>
                          </a:solidFill>
                          <a:latin typeface="Calibri"/>
                        </a:rPr>
                        <a:t>SYNT</a:t>
                      </a:r>
                      <a:endParaRPr b="0" lang="en-US" sz="24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solidFill>
                      <a:srgbClr val="a6a6a6"/>
                    </a:solidFill>
                  </a:tcPr>
                </a:tc>
                <a:tc>
                  <a:txBody>
                    <a:bodyPr lIns="68400" rIns="68400" tIns="0" bIns="0" anchor="ctr">
                      <a:noAutofit/>
                    </a:bodyPr>
                    <a:p>
                      <a:pPr algn="ctr">
                        <a:lnSpc>
                          <a:spcPct val="100000"/>
                        </a:lnSpc>
                      </a:pPr>
                      <a:r>
                        <a:rPr b="0" lang="en-US" sz="2400" spc="-1" strike="noStrike">
                          <a:solidFill>
                            <a:srgbClr val="000000"/>
                          </a:solidFill>
                          <a:latin typeface="Calibri"/>
                        </a:rPr>
                        <a:t>583</a:t>
                      </a:r>
                      <a:endParaRPr b="0" lang="en-US" sz="24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000000"/>
                      </a:solidFill>
                    </a:lnB>
                    <a:noFill/>
                  </a:tcPr>
                </a:tc>
                <a:tc>
                  <a:txBody>
                    <a:bodyPr lIns="68400" rIns="68400" tIns="0" bIns="0" anchor="ctr">
                      <a:noAutofit/>
                    </a:bodyPr>
                    <a:p>
                      <a:pPr algn="ctr">
                        <a:lnSpc>
                          <a:spcPct val="100000"/>
                        </a:lnSpc>
                      </a:pPr>
                      <a:r>
                        <a:rPr b="0" lang="en-US" sz="2400" spc="-1" strike="noStrike">
                          <a:solidFill>
                            <a:srgbClr val="000000"/>
                          </a:solidFill>
                          <a:latin typeface="Calibri"/>
                        </a:rPr>
                        <a:t>499</a:t>
                      </a:r>
                      <a:endParaRPr b="0" lang="en-US" sz="24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000000"/>
                      </a:solidFill>
                    </a:lnB>
                    <a:noFill/>
                  </a:tcPr>
                </a:tc>
                <a:tc>
                  <a:txBody>
                    <a:bodyPr lIns="68400" rIns="68400" tIns="0" bIns="0" anchor="ctr">
                      <a:noAutofit/>
                    </a:bodyPr>
                    <a:p>
                      <a:pPr algn="ctr">
                        <a:lnSpc>
                          <a:spcPct val="100000"/>
                        </a:lnSpc>
                      </a:pPr>
                      <a:r>
                        <a:rPr b="0" lang="en-US" sz="2400" spc="-1" strike="noStrike">
                          <a:solidFill>
                            <a:srgbClr val="000000"/>
                          </a:solidFill>
                          <a:latin typeface="Calibri"/>
                        </a:rPr>
                        <a:t>87,4 %</a:t>
                      </a:r>
                      <a:endParaRPr b="0" lang="en-US" sz="24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000000"/>
                      </a:solidFill>
                    </a:lnB>
                    <a:noFill/>
                  </a:tcPr>
                </a:tc>
              </a:tr>
              <a:tr h="498600">
                <a:tc>
                  <a:txBody>
                    <a:bodyPr lIns="68400" rIns="68400" tIns="0" bIns="0" anchor="ctr">
                      <a:noAutofit/>
                    </a:bodyPr>
                    <a:p>
                      <a:pPr>
                        <a:lnSpc>
                          <a:spcPct val="100000"/>
                        </a:lnSpc>
                      </a:pPr>
                      <a:r>
                        <a:rPr b="1" lang="en-US" sz="2400" spc="-1" strike="noStrike">
                          <a:solidFill>
                            <a:srgbClr val="000000"/>
                          </a:solidFill>
                          <a:latin typeface="Calibri"/>
                        </a:rPr>
                        <a:t>EX</a:t>
                      </a:r>
                      <a:endParaRPr b="0" lang="en-US" sz="24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solidFill>
                      <a:srgbClr val="a6a6a6"/>
                    </a:solidFill>
                  </a:tcPr>
                </a:tc>
                <a:tc>
                  <a:txBody>
                    <a:bodyPr lIns="68400" rIns="68400" tIns="0" bIns="0" anchor="ctr">
                      <a:noAutofit/>
                    </a:bodyPr>
                    <a:p>
                      <a:pPr algn="ctr">
                        <a:lnSpc>
                          <a:spcPct val="100000"/>
                        </a:lnSpc>
                      </a:pPr>
                      <a:r>
                        <a:rPr b="0" lang="en-US" sz="2400" spc="-1" strike="noStrike">
                          <a:solidFill>
                            <a:srgbClr val="000000"/>
                          </a:solidFill>
                          <a:latin typeface="Calibri"/>
                        </a:rPr>
                        <a:t>980</a:t>
                      </a:r>
                      <a:endParaRPr b="0" lang="en-US" sz="2400" spc="-1" strike="noStrike">
                        <a:latin typeface="Arial"/>
                      </a:endParaRPr>
                    </a:p>
                  </a:txBody>
                  <a:tcPr marL="68400" marR="68400">
                    <a:lnL w="12240">
                      <a:solidFill>
                        <a:srgbClr val="ffffff"/>
                      </a:solidFill>
                    </a:lnL>
                    <a:lnR w="12240">
                      <a:solidFill>
                        <a:srgbClr val="ffffff"/>
                      </a:solidFill>
                    </a:lnR>
                    <a:lnT w="12240">
                      <a:solidFill>
                        <a:srgbClr val="000000"/>
                      </a:solidFill>
                    </a:lnT>
                    <a:lnB w="12240">
                      <a:solidFill>
                        <a:srgbClr val="000000"/>
                      </a:solidFill>
                    </a:lnB>
                    <a:noFill/>
                  </a:tcPr>
                </a:tc>
                <a:tc>
                  <a:txBody>
                    <a:bodyPr lIns="68400" rIns="68400" tIns="0" bIns="0" anchor="ctr">
                      <a:noAutofit/>
                    </a:bodyPr>
                    <a:p>
                      <a:pPr algn="ctr">
                        <a:lnSpc>
                          <a:spcPct val="100000"/>
                        </a:lnSpc>
                      </a:pPr>
                      <a:r>
                        <a:rPr b="0" lang="en-US" sz="2400" spc="-1" strike="noStrike">
                          <a:solidFill>
                            <a:srgbClr val="000000"/>
                          </a:solidFill>
                          <a:latin typeface="Calibri"/>
                        </a:rPr>
                        <a:t>930</a:t>
                      </a:r>
                      <a:endParaRPr b="0" lang="en-US" sz="2400" spc="-1" strike="noStrike">
                        <a:latin typeface="Arial"/>
                      </a:endParaRPr>
                    </a:p>
                  </a:txBody>
                  <a:tcPr marL="68400" marR="68400">
                    <a:lnL w="12240">
                      <a:solidFill>
                        <a:srgbClr val="ffffff"/>
                      </a:solidFill>
                    </a:lnL>
                    <a:lnR w="12240">
                      <a:solidFill>
                        <a:srgbClr val="ffffff"/>
                      </a:solidFill>
                    </a:lnR>
                    <a:lnT w="12240">
                      <a:solidFill>
                        <a:srgbClr val="000000"/>
                      </a:solidFill>
                    </a:lnT>
                    <a:lnB w="12240">
                      <a:solidFill>
                        <a:srgbClr val="000000"/>
                      </a:solidFill>
                    </a:lnB>
                    <a:noFill/>
                  </a:tcPr>
                </a:tc>
                <a:tc>
                  <a:txBody>
                    <a:bodyPr lIns="68400" rIns="68400" tIns="0" bIns="0" anchor="ctr">
                      <a:noAutofit/>
                    </a:bodyPr>
                    <a:p>
                      <a:pPr algn="ctr">
                        <a:lnSpc>
                          <a:spcPct val="100000"/>
                        </a:lnSpc>
                      </a:pPr>
                      <a:r>
                        <a:rPr b="0" lang="en-US" sz="2400" spc="-1" strike="noStrike">
                          <a:solidFill>
                            <a:srgbClr val="000000"/>
                          </a:solidFill>
                          <a:latin typeface="Calibri"/>
                        </a:rPr>
                        <a:t>95,3 %</a:t>
                      </a:r>
                      <a:endParaRPr b="0" lang="en-US" sz="2400" spc="-1" strike="noStrike">
                        <a:latin typeface="Arial"/>
                      </a:endParaRPr>
                    </a:p>
                  </a:txBody>
                  <a:tcPr marL="68400" marR="68400">
                    <a:lnL w="12240">
                      <a:solidFill>
                        <a:srgbClr val="ffffff"/>
                      </a:solidFill>
                    </a:lnL>
                    <a:lnR w="12240">
                      <a:solidFill>
                        <a:srgbClr val="ffffff"/>
                      </a:solidFill>
                    </a:lnR>
                    <a:lnT w="12240">
                      <a:solidFill>
                        <a:srgbClr val="000000"/>
                      </a:solidFill>
                    </a:lnT>
                    <a:lnB w="12240">
                      <a:solidFill>
                        <a:srgbClr val="000000"/>
                      </a:solidFill>
                    </a:lnB>
                    <a:noFill/>
                  </a:tcPr>
                </a:tc>
              </a:tr>
              <a:tr h="498600">
                <a:tc>
                  <a:txBody>
                    <a:bodyPr lIns="68400" rIns="68400" tIns="0" bIns="0" anchor="ctr">
                      <a:noAutofit/>
                    </a:bodyPr>
                    <a:p>
                      <a:pPr>
                        <a:lnSpc>
                          <a:spcPct val="100000"/>
                        </a:lnSpc>
                      </a:pPr>
                      <a:r>
                        <a:rPr b="1" lang="en-US" sz="2400" spc="-1" strike="noStrike">
                          <a:solidFill>
                            <a:srgbClr val="000000"/>
                          </a:solidFill>
                          <a:latin typeface="Calibri"/>
                        </a:rPr>
                        <a:t>MEM</a:t>
                      </a:r>
                      <a:endParaRPr b="0" lang="en-US" sz="24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solidFill>
                      <a:srgbClr val="a6a6a6"/>
                    </a:solidFill>
                  </a:tcPr>
                </a:tc>
                <a:tc>
                  <a:txBody>
                    <a:bodyPr lIns="68400" rIns="68400" tIns="0" bIns="0" anchor="ctr">
                      <a:noAutofit/>
                    </a:bodyPr>
                    <a:p>
                      <a:pPr algn="ctr">
                        <a:lnSpc>
                          <a:spcPct val="100000"/>
                        </a:lnSpc>
                      </a:pPr>
                      <a:r>
                        <a:rPr b="0" lang="en-US" sz="2400" spc="-1" strike="noStrike">
                          <a:solidFill>
                            <a:srgbClr val="000000"/>
                          </a:solidFill>
                          <a:latin typeface="Calibri"/>
                        </a:rPr>
                        <a:t>472</a:t>
                      </a:r>
                      <a:endParaRPr b="0" lang="en-US" sz="2400" spc="-1" strike="noStrike">
                        <a:latin typeface="Arial"/>
                      </a:endParaRPr>
                    </a:p>
                  </a:txBody>
                  <a:tcPr marL="68400" marR="68400">
                    <a:lnL w="12240">
                      <a:solidFill>
                        <a:srgbClr val="ffffff"/>
                      </a:solidFill>
                    </a:lnL>
                    <a:lnR w="12240">
                      <a:solidFill>
                        <a:srgbClr val="ffffff"/>
                      </a:solidFill>
                    </a:lnR>
                    <a:lnT w="12240">
                      <a:solidFill>
                        <a:srgbClr val="000000"/>
                      </a:solidFill>
                    </a:lnT>
                    <a:lnB w="12240">
                      <a:noFill/>
                    </a:lnB>
                    <a:noFill/>
                  </a:tcPr>
                </a:tc>
                <a:tc>
                  <a:txBody>
                    <a:bodyPr lIns="68400" rIns="68400" tIns="0" bIns="0" anchor="ctr">
                      <a:noAutofit/>
                    </a:bodyPr>
                    <a:p>
                      <a:pPr algn="ctr">
                        <a:lnSpc>
                          <a:spcPct val="100000"/>
                        </a:lnSpc>
                      </a:pPr>
                      <a:r>
                        <a:rPr b="0" lang="en-US" sz="2400" spc="-1" strike="noStrike">
                          <a:solidFill>
                            <a:srgbClr val="000000"/>
                          </a:solidFill>
                          <a:latin typeface="Calibri"/>
                        </a:rPr>
                        <a:t>326</a:t>
                      </a:r>
                      <a:endParaRPr b="0" lang="en-US" sz="2400" spc="-1" strike="noStrike">
                        <a:latin typeface="Arial"/>
                      </a:endParaRPr>
                    </a:p>
                  </a:txBody>
                  <a:tcPr marL="68400" marR="68400">
                    <a:lnL w="12240">
                      <a:solidFill>
                        <a:srgbClr val="ffffff"/>
                      </a:solidFill>
                    </a:lnL>
                    <a:lnR w="12240">
                      <a:solidFill>
                        <a:srgbClr val="ffffff"/>
                      </a:solidFill>
                    </a:lnR>
                    <a:lnT w="12240">
                      <a:solidFill>
                        <a:srgbClr val="000000"/>
                      </a:solidFill>
                    </a:lnT>
                    <a:lnB w="12240">
                      <a:noFill/>
                    </a:lnB>
                    <a:noFill/>
                  </a:tcPr>
                </a:tc>
                <a:tc>
                  <a:txBody>
                    <a:bodyPr lIns="68400" rIns="68400" tIns="0" bIns="0" anchor="ctr">
                      <a:noAutofit/>
                    </a:bodyPr>
                    <a:p>
                      <a:pPr algn="ctr">
                        <a:lnSpc>
                          <a:spcPct val="100000"/>
                        </a:lnSpc>
                      </a:pPr>
                      <a:r>
                        <a:rPr b="0" lang="en-US" sz="2400" spc="-1" strike="noStrike">
                          <a:solidFill>
                            <a:srgbClr val="000000"/>
                          </a:solidFill>
                          <a:latin typeface="Calibri"/>
                        </a:rPr>
                        <a:t>77,4 %</a:t>
                      </a:r>
                      <a:endParaRPr b="0" lang="en-US" sz="2400" spc="-1" strike="noStrike">
                        <a:latin typeface="Arial"/>
                      </a:endParaRPr>
                    </a:p>
                  </a:txBody>
                  <a:tcPr marL="68400" marR="68400">
                    <a:lnL w="12240">
                      <a:solidFill>
                        <a:srgbClr val="ffffff"/>
                      </a:solidFill>
                    </a:lnL>
                    <a:lnR w="12240">
                      <a:solidFill>
                        <a:srgbClr val="ffffff"/>
                      </a:solidFill>
                    </a:lnR>
                    <a:lnT w="12240">
                      <a:solidFill>
                        <a:srgbClr val="000000"/>
                      </a:solidFill>
                    </a:lnT>
                    <a:lnB w="12240">
                      <a:noFill/>
                    </a:lnB>
                    <a:noFill/>
                  </a:tcPr>
                </a:tc>
              </a:tr>
              <a:tr h="498600">
                <a:tc>
                  <a:txBody>
                    <a:bodyPr lIns="68400" rIns="68400" tIns="0" bIns="0" anchor="ctr">
                      <a:noAutofit/>
                    </a:bodyPr>
                    <a:p>
                      <a:pPr>
                        <a:lnSpc>
                          <a:spcPct val="100000"/>
                        </a:lnSpc>
                      </a:pPr>
                      <a:r>
                        <a:rPr b="1" lang="en-US" sz="2400" spc="-1" strike="noStrike">
                          <a:solidFill>
                            <a:srgbClr val="000000"/>
                          </a:solidFill>
                          <a:latin typeface="Calibri"/>
                        </a:rPr>
                        <a:t>Total</a:t>
                      </a:r>
                      <a:endParaRPr b="0" lang="en-US" sz="2400" spc="-1" strike="noStrike">
                        <a:latin typeface="Arial"/>
                      </a:endParaRPr>
                    </a:p>
                  </a:txBody>
                  <a:tcPr marL="68400" marR="68400">
                    <a:lnL w="12240">
                      <a:solidFill>
                        <a:srgbClr val="ffffff"/>
                      </a:solidFill>
                    </a:lnL>
                    <a:lnR w="12240">
                      <a:solidFill>
                        <a:srgbClr val="ffffff"/>
                      </a:solidFill>
                    </a:lnR>
                    <a:lnT w="12240">
                      <a:solidFill>
                        <a:srgbClr val="ffffff"/>
                      </a:solidFill>
                    </a:lnT>
                    <a:lnB w="12240">
                      <a:solidFill>
                        <a:srgbClr val="ffffff"/>
                      </a:solidFill>
                    </a:lnB>
                    <a:solidFill>
                      <a:srgbClr val="a6a6a6"/>
                    </a:solidFill>
                  </a:tcPr>
                </a:tc>
                <a:tc>
                  <a:txBody>
                    <a:bodyPr lIns="68400" rIns="68400" tIns="0" bIns="0" anchor="ctr">
                      <a:noAutofit/>
                    </a:bodyPr>
                    <a:p>
                      <a:pPr algn="ctr">
                        <a:lnSpc>
                          <a:spcPct val="100000"/>
                        </a:lnSpc>
                      </a:pPr>
                      <a:r>
                        <a:rPr b="0" lang="en-US" sz="2400" spc="-1" strike="noStrike">
                          <a:solidFill>
                            <a:srgbClr val="000000"/>
                          </a:solidFill>
                          <a:latin typeface="Calibri"/>
                        </a:rPr>
                        <a:t>2035</a:t>
                      </a:r>
                      <a:endParaRPr b="0" lang="en-US" sz="2400" spc="-1" strike="noStrike">
                        <a:latin typeface="Arial"/>
                      </a:endParaRPr>
                    </a:p>
                  </a:txBody>
                  <a:tcPr marL="68400" marR="68400">
                    <a:lnL w="12240">
                      <a:solidFill>
                        <a:srgbClr val="ffffff"/>
                      </a:solidFill>
                    </a:lnL>
                    <a:lnR w="12240">
                      <a:solidFill>
                        <a:srgbClr val="ffffff"/>
                      </a:solidFill>
                    </a:lnR>
                    <a:lnT w="12240">
                      <a:noFill/>
                    </a:lnT>
                    <a:lnB w="12240">
                      <a:solidFill>
                        <a:srgbClr val="ffffff"/>
                      </a:solidFill>
                    </a:lnB>
                    <a:solidFill>
                      <a:srgbClr val="a6a6a6"/>
                    </a:solidFill>
                  </a:tcPr>
                </a:tc>
                <a:tc>
                  <a:txBody>
                    <a:bodyPr lIns="68400" rIns="68400" tIns="0" bIns="0" anchor="ctr">
                      <a:noAutofit/>
                    </a:bodyPr>
                    <a:p>
                      <a:pPr algn="ctr">
                        <a:lnSpc>
                          <a:spcPct val="100000"/>
                        </a:lnSpc>
                      </a:pPr>
                      <a:r>
                        <a:rPr b="0" lang="en-US" sz="2400" spc="-1" strike="noStrike">
                          <a:solidFill>
                            <a:srgbClr val="000000"/>
                          </a:solidFill>
                          <a:latin typeface="Calibri"/>
                        </a:rPr>
                        <a:t>1755</a:t>
                      </a:r>
                      <a:endParaRPr b="0" lang="en-US" sz="2400" spc="-1" strike="noStrike">
                        <a:latin typeface="Arial"/>
                      </a:endParaRPr>
                    </a:p>
                  </a:txBody>
                  <a:tcPr marL="68400" marR="68400">
                    <a:lnL w="12240">
                      <a:solidFill>
                        <a:srgbClr val="ffffff"/>
                      </a:solidFill>
                    </a:lnL>
                    <a:lnR w="12240">
                      <a:solidFill>
                        <a:srgbClr val="ffffff"/>
                      </a:solidFill>
                    </a:lnR>
                    <a:lnT w="12240">
                      <a:noFill/>
                    </a:lnT>
                    <a:lnB w="12240">
                      <a:solidFill>
                        <a:srgbClr val="ffffff"/>
                      </a:solidFill>
                    </a:lnB>
                    <a:solidFill>
                      <a:srgbClr val="a6a6a6"/>
                    </a:solidFill>
                  </a:tcPr>
                </a:tc>
                <a:tc>
                  <a:txBody>
                    <a:bodyPr lIns="68400" rIns="68400" tIns="0" bIns="0" anchor="ctr">
                      <a:noAutofit/>
                    </a:bodyPr>
                    <a:p>
                      <a:pPr algn="ctr">
                        <a:lnSpc>
                          <a:spcPct val="100000"/>
                        </a:lnSpc>
                      </a:pPr>
                      <a:r>
                        <a:rPr b="0" lang="en-US" sz="2400" spc="-1" strike="noStrike">
                          <a:solidFill>
                            <a:srgbClr val="000000"/>
                          </a:solidFill>
                          <a:latin typeface="Calibri"/>
                        </a:rPr>
                        <a:t>86,2 %</a:t>
                      </a:r>
                      <a:endParaRPr b="0" lang="en-US" sz="2400" spc="-1" strike="noStrike">
                        <a:latin typeface="Arial"/>
                      </a:endParaRPr>
                    </a:p>
                  </a:txBody>
                  <a:tcPr marL="68400" marR="68400">
                    <a:lnL w="12240">
                      <a:solidFill>
                        <a:srgbClr val="ffffff"/>
                      </a:solidFill>
                    </a:lnL>
                    <a:lnR w="12240">
                      <a:solidFill>
                        <a:srgbClr val="ffffff"/>
                      </a:solidFill>
                    </a:lnR>
                    <a:lnT w="12240">
                      <a:noFill/>
                    </a:lnT>
                    <a:lnB w="12240">
                      <a:solidFill>
                        <a:srgbClr val="ffffff"/>
                      </a:solidFill>
                    </a:lnB>
                    <a:solidFill>
                      <a:srgbClr val="a6a6a6"/>
                    </a:solidFill>
                  </a:tcPr>
                </a:tc>
              </a:tr>
            </a:tbl>
          </a:graphicData>
        </a:graphic>
      </p:graphicFrame>
      <p:sp>
        <p:nvSpPr>
          <p:cNvPr id="276" name="CustomShape 4"/>
          <p:cNvSpPr/>
          <p:nvPr/>
        </p:nvSpPr>
        <p:spPr>
          <a:xfrm rot="16200000">
            <a:off x="6297120" y="6153840"/>
            <a:ext cx="633960" cy="501120"/>
          </a:xfrm>
          <a:prstGeom prst="rightArrow">
            <a:avLst>
              <a:gd name="adj1" fmla="val 50000"/>
              <a:gd name="adj2" fmla="val 50000"/>
            </a:avLst>
          </a:prstGeom>
          <a:ln/>
        </p:spPr>
        <p:style>
          <a:lnRef idx="3">
            <a:schemeClr val="lt1"/>
          </a:lnRef>
          <a:fillRef idx="1">
            <a:schemeClr val="accent2"/>
          </a:fillRef>
          <a:effectRef idx="1">
            <a:schemeClr val="accent2"/>
          </a:effectRef>
          <a:fontRef idx="minor"/>
        </p:style>
      </p:sp>
    </p:spTree>
  </p:cSld>
  <mc:AlternateContent>
    <mc:Choice Requires="p14">
      <p:transition spd="slow" p14:dur="2000"/>
    </mc:Choice>
    <mc:Fallback>
      <p:transition spd="slow"/>
    </mc:Fallback>
  </mc:AlternateContent>
  <p:timing>
    <p:tnLst>
      <p:par>
        <p:cTn id="55" dur="indefinite" restart="never" nodeType="tmRoot">
          <p:childTnLst>
            <p:seq>
              <p:cTn id="56" dur="indefinite" nodeType="mainSeq">
                <p:childTnLst>
                  <p:par>
                    <p:cTn id="57" fill="hold">
                      <p:stCondLst>
                        <p:cond delay="indefinite"/>
                      </p:stCondLst>
                      <p:childTnLst>
                        <p:par>
                          <p:cTn id="58" fill="hold">
                            <p:stCondLst>
                              <p:cond delay="0"/>
                            </p:stCondLst>
                            <p:childTnLst>
                              <p:par>
                                <p:cTn id="59" nodeType="clickEffect" fill="hold" presetClass="entr" presetID="1">
                                  <p:stCondLst>
                                    <p:cond delay="0"/>
                                  </p:stCondLst>
                                  <p:childTnLst>
                                    <p:set>
                                      <p:cBhvr>
                                        <p:cTn id="60" dur="1" fill="hold">
                                          <p:stCondLst>
                                            <p:cond delay="0"/>
                                          </p:stCondLst>
                                        </p:cTn>
                                        <p:tgtEl>
                                          <p:spTgt spid="275"/>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nodeType="clickEffect" fill="hold" presetClass="entr" presetID="1">
                                  <p:stCondLst>
                                    <p:cond delay="0"/>
                                  </p:stCondLst>
                                  <p:childTnLst>
                                    <p:set>
                                      <p:cBhvr>
                                        <p:cTn id="64" dur="1" fill="hold">
                                          <p:stCondLst>
                                            <p:cond delay="0"/>
                                          </p:stCondLst>
                                        </p:cTn>
                                        <p:tgtEl>
                                          <p:spTgt spid="27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000000"/>
                </a:solidFill>
                <a:latin typeface="Abadi MT Condensed Extra Bold"/>
                <a:ea typeface="Abadi MT Condensed Extra Bold"/>
              </a:rPr>
              <a:t>Résultats</a:t>
            </a:r>
            <a:endParaRPr b="0" lang="fr-FR" sz="4400" spc="-1" strike="noStrike">
              <a:solidFill>
                <a:srgbClr val="000000"/>
              </a:solidFill>
              <a:latin typeface="Calibri"/>
            </a:endParaRPr>
          </a:p>
        </p:txBody>
      </p:sp>
      <p:sp>
        <p:nvSpPr>
          <p:cNvPr id="278" name="TextShape 2"/>
          <p:cNvSpPr txBox="1"/>
          <p:nvPr/>
        </p:nvSpPr>
        <p:spPr>
          <a:xfrm>
            <a:off x="8610480" y="6356520"/>
            <a:ext cx="2742840" cy="364680"/>
          </a:xfrm>
          <a:prstGeom prst="rect">
            <a:avLst/>
          </a:prstGeom>
          <a:noFill/>
          <a:ln>
            <a:noFill/>
          </a:ln>
        </p:spPr>
        <p:txBody>
          <a:bodyPr anchor="ctr">
            <a:noAutofit/>
          </a:bodyPr>
          <a:p>
            <a:pPr algn="r">
              <a:lnSpc>
                <a:spcPct val="100000"/>
              </a:lnSpc>
            </a:pPr>
            <a:fld id="{A1437A5F-FCEC-4E3F-B1D0-3129EA4E6C8F}" type="slidenum">
              <a:rPr b="0" lang="en-US" sz="1200" spc="-1" strike="noStrike">
                <a:solidFill>
                  <a:srgbClr val="8b8b8b"/>
                </a:solidFill>
                <a:latin typeface="Calibri"/>
              </a:rPr>
              <a:t>36</a:t>
            </a:fld>
            <a:endParaRPr b="0" lang="en-US" sz="1200" spc="-1" strike="noStrike">
              <a:latin typeface="Times New Roman"/>
            </a:endParaRPr>
          </a:p>
        </p:txBody>
      </p:sp>
      <p:pic>
        <p:nvPicPr>
          <p:cNvPr id="279" name="Image 6" descr=""/>
          <p:cNvPicPr/>
          <p:nvPr/>
        </p:nvPicPr>
        <p:blipFill>
          <a:blip r:embed="rId1"/>
          <a:stretch/>
        </p:blipFill>
        <p:spPr>
          <a:xfrm>
            <a:off x="3843720" y="0"/>
            <a:ext cx="8348040" cy="6857640"/>
          </a:xfrm>
          <a:prstGeom prst="rect">
            <a:avLst/>
          </a:prstGeom>
          <a:ln>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280" name="TextShape 1"/>
          <p:cNvSpPr txBox="1"/>
          <p:nvPr/>
        </p:nvSpPr>
        <p:spPr>
          <a:xfrm>
            <a:off x="838080" y="365040"/>
            <a:ext cx="10515240" cy="1325160"/>
          </a:xfrm>
          <a:prstGeom prst="rect">
            <a:avLst/>
          </a:prstGeom>
          <a:noFill/>
          <a:ln>
            <a:noFill/>
          </a:ln>
        </p:spPr>
        <p:txBody>
          <a:bodyPr anchor="ctr">
            <a:normAutofit fontScale="78000"/>
          </a:bodyPr>
          <a:p>
            <a:pPr>
              <a:lnSpc>
                <a:spcPct val="90000"/>
              </a:lnSpc>
            </a:pPr>
            <a:r>
              <a:rPr b="0" lang="fr-FR" sz="3600" spc="-1" strike="noStrike">
                <a:solidFill>
                  <a:srgbClr val="000000"/>
                </a:solidFill>
                <a:latin typeface="Abadi MT Condensed Extra Bold"/>
                <a:ea typeface="Abadi MT Condensed Extra Bold"/>
              </a:rPr>
              <a:t>Scores moyens d’utilisation des stratégies globalement </a:t>
            </a:r>
            <a:r>
              <a:rPr b="0" lang="fr-FR" sz="3600" spc="-1" strike="noStrike">
                <a:solidFill>
                  <a:srgbClr val="2e75b6"/>
                </a:solidFill>
                <a:latin typeface="Abadi MT Condensed Extra Bold"/>
                <a:ea typeface="Abadi MT Condensed Extra Bold"/>
              </a:rPr>
              <a:t>les plus utilisées</a:t>
            </a:r>
            <a:r>
              <a:rPr b="0" lang="fr-FR" sz="3600" spc="-1" strike="noStrike">
                <a:solidFill>
                  <a:srgbClr val="000000"/>
                </a:solidFill>
                <a:latin typeface="Abadi MT Condensed Extra Bold"/>
                <a:ea typeface="Abadi MT Condensed Extra Bold"/>
              </a:rPr>
              <a:t>, en fonction de la tâche</a:t>
            </a:r>
            <a:endParaRPr b="0" lang="fr-FR" sz="3600" spc="-1" strike="noStrike">
              <a:solidFill>
                <a:srgbClr val="000000"/>
              </a:solidFill>
              <a:latin typeface="Calibri"/>
            </a:endParaRPr>
          </a:p>
        </p:txBody>
      </p:sp>
      <p:sp>
        <p:nvSpPr>
          <p:cNvPr id="281" name="TextShape 2"/>
          <p:cNvSpPr txBox="1"/>
          <p:nvPr/>
        </p:nvSpPr>
        <p:spPr>
          <a:xfrm>
            <a:off x="8610480" y="6356520"/>
            <a:ext cx="2742840" cy="364680"/>
          </a:xfrm>
          <a:prstGeom prst="rect">
            <a:avLst/>
          </a:prstGeom>
          <a:noFill/>
          <a:ln>
            <a:noFill/>
          </a:ln>
        </p:spPr>
        <p:txBody>
          <a:bodyPr anchor="ctr">
            <a:noAutofit/>
          </a:bodyPr>
          <a:p>
            <a:pPr algn="r">
              <a:lnSpc>
                <a:spcPct val="100000"/>
              </a:lnSpc>
            </a:pPr>
            <a:fld id="{06EF1A7E-684F-4612-8C34-A2F86C05D128}" type="slidenum">
              <a:rPr b="0" lang="en-US" sz="1200" spc="-1" strike="noStrike">
                <a:solidFill>
                  <a:srgbClr val="8b8b8b"/>
                </a:solidFill>
                <a:latin typeface="Calibri"/>
              </a:rPr>
              <a:t>38</a:t>
            </a:fld>
            <a:endParaRPr b="0" lang="en-US" sz="1200" spc="-1" strike="noStrike">
              <a:latin typeface="Times New Roman"/>
            </a:endParaRPr>
          </a:p>
        </p:txBody>
      </p:sp>
      <p:pic>
        <p:nvPicPr>
          <p:cNvPr id="282" name="Image 4" descr=""/>
          <p:cNvPicPr/>
          <p:nvPr/>
        </p:nvPicPr>
        <p:blipFill>
          <a:blip r:embed="rId1"/>
          <a:stretch/>
        </p:blipFill>
        <p:spPr>
          <a:xfrm>
            <a:off x="1066680" y="1690560"/>
            <a:ext cx="10058040" cy="4879800"/>
          </a:xfrm>
          <a:prstGeom prst="rect">
            <a:avLst/>
          </a:prstGeom>
          <a:ln>
            <a:noFill/>
          </a:ln>
        </p:spPr>
      </p:pic>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show="0">
  <p:cSld>
    <p:spTree>
      <p:nvGrpSpPr>
        <p:cNvPr id="1" name=""/>
        <p:cNvGrpSpPr/>
        <p:nvPr/>
      </p:nvGrpSpPr>
      <p:grpSpPr>
        <a:xfrm>
          <a:off x="0" y="0"/>
          <a:ext cx="0" cy="0"/>
          <a:chOff x="0" y="0"/>
          <a:chExt cx="0" cy="0"/>
        </a:xfrm>
      </p:grpSpPr>
      <p:sp>
        <p:nvSpPr>
          <p:cNvPr id="283" name="TextShape 1"/>
          <p:cNvSpPr txBox="1"/>
          <p:nvPr/>
        </p:nvSpPr>
        <p:spPr>
          <a:xfrm>
            <a:off x="838080" y="365040"/>
            <a:ext cx="10515240" cy="1325160"/>
          </a:xfrm>
          <a:prstGeom prst="rect">
            <a:avLst/>
          </a:prstGeom>
          <a:noFill/>
          <a:ln>
            <a:noFill/>
          </a:ln>
        </p:spPr>
        <p:txBody>
          <a:bodyPr anchor="ctr">
            <a:normAutofit fontScale="78000"/>
          </a:bodyPr>
          <a:p>
            <a:pPr>
              <a:lnSpc>
                <a:spcPct val="90000"/>
              </a:lnSpc>
            </a:pPr>
            <a:r>
              <a:rPr b="0" lang="fr-FR" sz="3600" spc="-1" strike="noStrike">
                <a:solidFill>
                  <a:srgbClr val="000000"/>
                </a:solidFill>
                <a:latin typeface="Abadi MT Condensed Extra Bold"/>
                <a:ea typeface="Abadi MT Condensed Extra Bold"/>
              </a:rPr>
              <a:t>Scores moyens d’utilisation des stratégies globalement </a:t>
            </a:r>
            <a:r>
              <a:rPr b="0" lang="fr-FR" sz="3600" spc="-1" strike="noStrike">
                <a:solidFill>
                  <a:srgbClr val="2e75b6"/>
                </a:solidFill>
                <a:latin typeface="Abadi MT Condensed Extra Bold"/>
                <a:ea typeface="Abadi MT Condensed Extra Bold"/>
              </a:rPr>
              <a:t>les moins utilisées</a:t>
            </a:r>
            <a:r>
              <a:rPr b="0" lang="fr-FR" sz="3600" spc="-1" strike="noStrike">
                <a:solidFill>
                  <a:srgbClr val="000000"/>
                </a:solidFill>
                <a:latin typeface="Abadi MT Condensed Extra Bold"/>
                <a:ea typeface="Abadi MT Condensed Extra Bold"/>
              </a:rPr>
              <a:t>, en fonction de la tâche </a:t>
            </a:r>
            <a:endParaRPr b="0" lang="fr-FR" sz="3600" spc="-1" strike="noStrike">
              <a:solidFill>
                <a:srgbClr val="000000"/>
              </a:solidFill>
              <a:latin typeface="Calibri"/>
            </a:endParaRPr>
          </a:p>
        </p:txBody>
      </p:sp>
      <p:pic>
        <p:nvPicPr>
          <p:cNvPr id="284" name="Espace réservé du contenu 4" descr=""/>
          <p:cNvPicPr/>
          <p:nvPr/>
        </p:nvPicPr>
        <p:blipFill>
          <a:blip r:embed="rId1"/>
          <a:stretch/>
        </p:blipFill>
        <p:spPr>
          <a:xfrm>
            <a:off x="1620360" y="1825560"/>
            <a:ext cx="8951040" cy="4350960"/>
          </a:xfrm>
          <a:prstGeom prst="rect">
            <a:avLst/>
          </a:prstGeom>
          <a:ln>
            <a:noFill/>
          </a:ln>
        </p:spPr>
      </p:pic>
      <p:sp>
        <p:nvSpPr>
          <p:cNvPr id="285" name="TextShape 2"/>
          <p:cNvSpPr txBox="1"/>
          <p:nvPr/>
        </p:nvSpPr>
        <p:spPr>
          <a:xfrm>
            <a:off x="8610480" y="6356520"/>
            <a:ext cx="2742840" cy="364680"/>
          </a:xfrm>
          <a:prstGeom prst="rect">
            <a:avLst/>
          </a:prstGeom>
          <a:noFill/>
          <a:ln>
            <a:noFill/>
          </a:ln>
        </p:spPr>
        <p:txBody>
          <a:bodyPr anchor="ctr">
            <a:noAutofit/>
          </a:bodyPr>
          <a:p>
            <a:pPr algn="r">
              <a:lnSpc>
                <a:spcPct val="100000"/>
              </a:lnSpc>
            </a:pPr>
            <a:fld id="{1A5054E4-409F-4896-A6AB-42A0686CC2DB}" type="slidenum">
              <a:rPr b="0" lang="en-US" sz="1200" spc="-1" strike="noStrike">
                <a:solidFill>
                  <a:srgbClr val="8b8b8b"/>
                </a:solidFill>
                <a:latin typeface="Calibri"/>
              </a:rPr>
              <a:t>39</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000000"/>
                </a:solidFill>
                <a:latin typeface="Abadi MT Condensed Extra Bold"/>
                <a:ea typeface="Abadi MT Condensed Extra Bold"/>
              </a:rPr>
              <a:t>Le modèle de l’apprentissage autorégulé</a:t>
            </a:r>
            <a:endParaRPr b="0" lang="fr-FR" sz="4400" spc="-1" strike="noStrike">
              <a:solidFill>
                <a:srgbClr val="000000"/>
              </a:solidFill>
              <a:latin typeface="Calibri"/>
            </a:endParaRPr>
          </a:p>
        </p:txBody>
      </p:sp>
      <p:sp>
        <p:nvSpPr>
          <p:cNvPr id="142" name="TextShape 2"/>
          <p:cNvSpPr txBox="1"/>
          <p:nvPr/>
        </p:nvSpPr>
        <p:spPr>
          <a:xfrm>
            <a:off x="838080" y="1825560"/>
            <a:ext cx="10515240" cy="4350960"/>
          </a:xfrm>
          <a:prstGeom prst="rect">
            <a:avLst/>
          </a:prstGeom>
          <a:noFill/>
          <a:ln>
            <a:noFill/>
          </a:ln>
        </p:spPr>
        <p:txBody>
          <a:bodyPr anchor="ctr">
            <a:noAutofit/>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 Un ensemble de processus par lesquels les sujets activent et maintiennent des cognitions, des affects et des conduites systématiquement orientés vers l’atteinte d’un but » (Cosnefroy, 2011, p. 10)</a:t>
            </a:r>
            <a:endParaRPr b="0" lang="fr-FR" sz="2800" spc="-1" strike="noStrike">
              <a:solidFill>
                <a:srgbClr val="000000"/>
              </a:solidFill>
              <a:latin typeface="Calibri"/>
            </a:endParaRPr>
          </a:p>
          <a:p>
            <a:pPr>
              <a:lnSpc>
                <a:spcPct val="90000"/>
              </a:lnSpc>
              <a:spcBef>
                <a:spcPts val="1001"/>
              </a:spcBef>
            </a:pPr>
            <a:endParaRPr b="0" lang="fr-FR" sz="28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Light"/>
              </a:rPr>
              <a:t>« Autoréguler ses apprentissages signifie mettre en œuvre de concert ou successivement des stratégies cognitives, métacognitives et volitionnelles » (Baillet &amp; al., 2016; Broonen, 2007, Cosnefroy, 2010)</a:t>
            </a:r>
            <a:endParaRPr b="0" lang="fr-FR" sz="2800" spc="-1" strike="noStrike">
              <a:solidFill>
                <a:srgbClr val="000000"/>
              </a:solidFill>
              <a:latin typeface="Calibri"/>
            </a:endParaRPr>
          </a:p>
        </p:txBody>
      </p:sp>
      <p:sp>
        <p:nvSpPr>
          <p:cNvPr id="143"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19EDC8E8-BEC6-4793-B629-FA73204C1014}" type="slidenum">
              <a:rPr b="0" lang="en-US" sz="1200" spc="-1" strike="noStrike">
                <a:solidFill>
                  <a:srgbClr val="8b8b8b"/>
                </a:solidFill>
                <a:latin typeface="Calibri"/>
              </a:rPr>
              <a:t>3</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TextShape 1"/>
          <p:cNvSpPr txBox="1"/>
          <p:nvPr/>
        </p:nvSpPr>
        <p:spPr>
          <a:xfrm>
            <a:off x="838080" y="365040"/>
            <a:ext cx="10515240" cy="1325160"/>
          </a:xfrm>
          <a:prstGeom prst="rect">
            <a:avLst/>
          </a:prstGeom>
          <a:noFill/>
          <a:ln>
            <a:noFill/>
          </a:ln>
        </p:spPr>
        <p:txBody>
          <a:bodyPr anchor="ctr">
            <a:normAutofit/>
          </a:bodyPr>
          <a:p>
            <a:pPr>
              <a:lnSpc>
                <a:spcPct val="90000"/>
              </a:lnSpc>
            </a:pPr>
            <a:r>
              <a:rPr b="0" lang="fr-FR" sz="3200" spc="-1" strike="noStrike">
                <a:solidFill>
                  <a:srgbClr val="000000"/>
                </a:solidFill>
                <a:latin typeface="Abadi MT Condensed Extra Bold"/>
                <a:ea typeface="Abadi MT Condensed Extra Bold"/>
              </a:rPr>
              <a:t>Nombre de stratégies largement utilisées (&gt; 2,91) en fonction de la tâche et du profil</a:t>
            </a:r>
            <a:endParaRPr b="0" lang="fr-FR" sz="3200" spc="-1" strike="noStrike">
              <a:solidFill>
                <a:srgbClr val="000000"/>
              </a:solidFill>
              <a:latin typeface="Calibri"/>
            </a:endParaRPr>
          </a:p>
        </p:txBody>
      </p:sp>
      <p:sp>
        <p:nvSpPr>
          <p:cNvPr id="287" name="TextShape 2"/>
          <p:cNvSpPr txBox="1"/>
          <p:nvPr/>
        </p:nvSpPr>
        <p:spPr>
          <a:xfrm>
            <a:off x="8610480" y="6356520"/>
            <a:ext cx="2742840" cy="364680"/>
          </a:xfrm>
          <a:prstGeom prst="rect">
            <a:avLst/>
          </a:prstGeom>
          <a:noFill/>
          <a:ln>
            <a:noFill/>
          </a:ln>
        </p:spPr>
        <p:txBody>
          <a:bodyPr anchor="ctr">
            <a:noAutofit/>
          </a:bodyPr>
          <a:p>
            <a:pPr algn="r">
              <a:lnSpc>
                <a:spcPct val="100000"/>
              </a:lnSpc>
            </a:pPr>
            <a:fld id="{158A24CF-B19F-487C-90EE-26FD89D0CE4D}" type="slidenum">
              <a:rPr b="0" lang="en-US" sz="1200" spc="-1" strike="noStrike">
                <a:solidFill>
                  <a:srgbClr val="8b8b8b"/>
                </a:solidFill>
                <a:latin typeface="Calibri"/>
              </a:rPr>
              <a:t>40</a:t>
            </a:fld>
            <a:endParaRPr b="0" lang="en-US" sz="1200" spc="-1" strike="noStrike">
              <a:latin typeface="Times New Roman"/>
            </a:endParaRPr>
          </a:p>
        </p:txBody>
      </p:sp>
      <p:graphicFrame>
        <p:nvGraphicFramePr>
          <p:cNvPr id="288" name="Table 3"/>
          <p:cNvGraphicFramePr/>
          <p:nvPr/>
        </p:nvGraphicFramePr>
        <p:xfrm>
          <a:off x="1681200" y="2153160"/>
          <a:ext cx="8671680" cy="3716280"/>
        </p:xfrm>
        <a:graphic>
          <a:graphicData uri="http://schemas.openxmlformats.org/drawingml/2006/table">
            <a:tbl>
              <a:tblPr/>
              <a:tblGrid>
                <a:gridCol w="3326040"/>
                <a:gridCol w="1781640"/>
                <a:gridCol w="1781640"/>
                <a:gridCol w="1782360"/>
              </a:tblGrid>
              <a:tr h="1803960">
                <a:tc>
                  <a:txBody>
                    <a:bodyPr lIns="44280" rIns="44280" tIns="0" bIns="0" anchor="ctr">
                      <a:noAutofit/>
                    </a:bodyPr>
                    <a:p>
                      <a:pPr>
                        <a:lnSpc>
                          <a:spcPct val="100000"/>
                        </a:lnSpc>
                      </a:pPr>
                      <a:r>
                        <a:rPr b="1" lang="en-US" sz="2400" spc="-1" strike="noStrike">
                          <a:solidFill>
                            <a:srgbClr val="000000"/>
                          </a:solidFill>
                          <a:latin typeface="Calibri"/>
                        </a:rPr>
                        <a:t>Nombre des stratégies dont le score est supérieur à 2,91</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c>
                  <a:txBody>
                    <a:bodyPr lIns="44280" rIns="44280" tIns="0" bIns="0" anchor="ctr">
                      <a:noAutofit/>
                    </a:bodyPr>
                    <a:p>
                      <a:pPr algn="ctr">
                        <a:lnSpc>
                          <a:spcPct val="100000"/>
                        </a:lnSpc>
                      </a:pPr>
                      <a:r>
                        <a:rPr b="1" lang="en-US" sz="2400" spc="-1" strike="noStrike">
                          <a:solidFill>
                            <a:srgbClr val="000000"/>
                          </a:solidFill>
                          <a:latin typeface="Calibri"/>
                        </a:rPr>
                        <a:t>SYNT</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c>
                  <a:txBody>
                    <a:bodyPr lIns="44280" rIns="44280" tIns="0" bIns="0" anchor="ctr">
                      <a:noAutofit/>
                    </a:bodyPr>
                    <a:p>
                      <a:pPr algn="ctr">
                        <a:lnSpc>
                          <a:spcPct val="100000"/>
                        </a:lnSpc>
                      </a:pPr>
                      <a:r>
                        <a:rPr b="1" lang="en-US" sz="2400" spc="-1" strike="noStrike">
                          <a:solidFill>
                            <a:srgbClr val="000000"/>
                          </a:solidFill>
                          <a:latin typeface="Calibri"/>
                        </a:rPr>
                        <a:t>EX</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c>
                  <a:txBody>
                    <a:bodyPr lIns="44280" rIns="44280" tIns="0" bIns="0" anchor="ctr">
                      <a:noAutofit/>
                    </a:bodyPr>
                    <a:p>
                      <a:pPr algn="ctr">
                        <a:lnSpc>
                          <a:spcPct val="100000"/>
                        </a:lnSpc>
                      </a:pPr>
                      <a:r>
                        <a:rPr b="1" lang="en-US" sz="2400" spc="-1" strike="noStrike">
                          <a:solidFill>
                            <a:srgbClr val="000000"/>
                          </a:solidFill>
                          <a:latin typeface="Calibri"/>
                        </a:rPr>
                        <a:t>MEM</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r>
              <a:tr h="601200">
                <a:tc>
                  <a:txBody>
                    <a:bodyPr lIns="44280" rIns="44280" tIns="0" bIns="0" anchor="ctr">
                      <a:noAutofit/>
                    </a:bodyPr>
                    <a:p>
                      <a:pPr>
                        <a:lnSpc>
                          <a:spcPct val="100000"/>
                        </a:lnSpc>
                      </a:pPr>
                      <a:r>
                        <a:rPr b="1" lang="en-US" sz="2400" spc="-1" strike="noStrike">
                          <a:solidFill>
                            <a:srgbClr val="000000"/>
                          </a:solidFill>
                          <a:latin typeface="Calibri"/>
                        </a:rPr>
                        <a:t>Profil 1</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a5a5a5"/>
                    </a:solidFill>
                  </a:tcPr>
                </a:tc>
                <a:tc>
                  <a:txBody>
                    <a:bodyPr lIns="44280" rIns="44280" tIns="0" bIns="0" anchor="ctr">
                      <a:noAutofit/>
                    </a:bodyPr>
                    <a:p>
                      <a:pPr algn="ctr">
                        <a:lnSpc>
                          <a:spcPct val="100000"/>
                        </a:lnSpc>
                      </a:pPr>
                      <a:r>
                        <a:rPr b="0" lang="en-US" sz="2400" spc="-1" strike="noStrike">
                          <a:solidFill>
                            <a:srgbClr val="000000"/>
                          </a:solidFill>
                          <a:latin typeface="Calibri"/>
                        </a:rPr>
                        <a:t>32</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c>
                  <a:txBody>
                    <a:bodyPr lIns="44280" rIns="44280" tIns="0" bIns="0" anchor="ctr">
                      <a:noAutofit/>
                    </a:bodyPr>
                    <a:p>
                      <a:pPr algn="ctr">
                        <a:lnSpc>
                          <a:spcPct val="100000"/>
                        </a:lnSpc>
                      </a:pPr>
                      <a:r>
                        <a:rPr b="0" lang="en-US" sz="2400" spc="-1" strike="noStrike">
                          <a:solidFill>
                            <a:srgbClr val="000000"/>
                          </a:solidFill>
                          <a:latin typeface="Calibri"/>
                        </a:rPr>
                        <a:t>13</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c>
                  <a:txBody>
                    <a:bodyPr lIns="44280" rIns="44280" tIns="0" bIns="0" anchor="ctr">
                      <a:noAutofit/>
                    </a:bodyPr>
                    <a:p>
                      <a:pPr algn="ctr">
                        <a:lnSpc>
                          <a:spcPct val="100000"/>
                        </a:lnSpc>
                      </a:pPr>
                      <a:r>
                        <a:rPr b="0" lang="en-US" sz="2400" spc="-1" strike="noStrike">
                          <a:solidFill>
                            <a:srgbClr val="000000"/>
                          </a:solidFill>
                          <a:latin typeface="Calibri"/>
                        </a:rPr>
                        <a:t>22</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r>
              <a:tr h="601200">
                <a:tc>
                  <a:txBody>
                    <a:bodyPr lIns="44280" rIns="44280" tIns="0" bIns="0" anchor="ctr">
                      <a:noAutofit/>
                    </a:bodyPr>
                    <a:p>
                      <a:pPr>
                        <a:lnSpc>
                          <a:spcPct val="100000"/>
                        </a:lnSpc>
                      </a:pPr>
                      <a:r>
                        <a:rPr b="1" lang="en-US" sz="2400" spc="-1" strike="noStrike">
                          <a:solidFill>
                            <a:srgbClr val="000000"/>
                          </a:solidFill>
                          <a:latin typeface="Calibri"/>
                        </a:rPr>
                        <a:t>Profil 4</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a5a5a5"/>
                    </a:solidFill>
                  </a:tcPr>
                </a:tc>
                <a:tc>
                  <a:txBody>
                    <a:bodyPr lIns="44280" rIns="44280" tIns="0" bIns="0" anchor="ctr">
                      <a:noAutofit/>
                    </a:bodyPr>
                    <a:p>
                      <a:pPr algn="ctr">
                        <a:lnSpc>
                          <a:spcPct val="100000"/>
                        </a:lnSpc>
                      </a:pPr>
                      <a:r>
                        <a:rPr b="0" lang="en-US" sz="2400" spc="-1" strike="noStrike">
                          <a:solidFill>
                            <a:srgbClr val="000000"/>
                          </a:solidFill>
                          <a:latin typeface="Calibri"/>
                        </a:rPr>
                        <a:t>9</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f0f0f0"/>
                    </a:solidFill>
                  </a:tcPr>
                </a:tc>
                <a:tc>
                  <a:txBody>
                    <a:bodyPr lIns="44280" rIns="44280" tIns="0" bIns="0" anchor="ctr">
                      <a:noAutofit/>
                    </a:bodyPr>
                    <a:p>
                      <a:pPr algn="ctr">
                        <a:lnSpc>
                          <a:spcPct val="100000"/>
                        </a:lnSpc>
                      </a:pPr>
                      <a:r>
                        <a:rPr b="0" lang="en-US" sz="2400" spc="-1" strike="noStrike">
                          <a:solidFill>
                            <a:srgbClr val="000000"/>
                          </a:solidFill>
                          <a:latin typeface="Calibri"/>
                        </a:rPr>
                        <a:t>7</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f0f0f0"/>
                    </a:solidFill>
                  </a:tcPr>
                </a:tc>
                <a:tc>
                  <a:txBody>
                    <a:bodyPr lIns="44280" rIns="44280" tIns="0" bIns="0" anchor="ctr">
                      <a:noAutofit/>
                    </a:bodyPr>
                    <a:p>
                      <a:pPr algn="ctr">
                        <a:lnSpc>
                          <a:spcPct val="100000"/>
                        </a:lnSpc>
                      </a:pPr>
                      <a:r>
                        <a:rPr b="0" lang="en-US" sz="2400" spc="-1" strike="noStrike">
                          <a:solidFill>
                            <a:srgbClr val="000000"/>
                          </a:solidFill>
                          <a:latin typeface="Calibri"/>
                        </a:rPr>
                        <a:t>5</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f0f0f0"/>
                    </a:solidFill>
                  </a:tcPr>
                </a:tc>
              </a:tr>
              <a:tr h="710280">
                <a:tc>
                  <a:txBody>
                    <a:bodyPr lIns="44280" rIns="44280" tIns="0" bIns="0" anchor="ctr">
                      <a:noAutofit/>
                    </a:bodyPr>
                    <a:p>
                      <a:pPr>
                        <a:lnSpc>
                          <a:spcPct val="100000"/>
                        </a:lnSpc>
                      </a:pPr>
                      <a:r>
                        <a:rPr b="1" lang="en-US" sz="2400" spc="-1" strike="noStrike">
                          <a:solidFill>
                            <a:srgbClr val="000000"/>
                          </a:solidFill>
                          <a:latin typeface="Calibri"/>
                        </a:rPr>
                        <a:t>Tous profils confondus</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a5a5a5"/>
                    </a:solidFill>
                  </a:tcPr>
                </a:tc>
                <a:tc>
                  <a:txBody>
                    <a:bodyPr lIns="44280" rIns="44280" tIns="0" bIns="0" anchor="ctr">
                      <a:noAutofit/>
                    </a:bodyPr>
                    <a:p>
                      <a:pPr algn="ctr">
                        <a:lnSpc>
                          <a:spcPct val="100000"/>
                        </a:lnSpc>
                      </a:pPr>
                      <a:r>
                        <a:rPr b="0" lang="en-US" sz="2400" spc="-1" strike="noStrike">
                          <a:solidFill>
                            <a:srgbClr val="000000"/>
                          </a:solidFill>
                          <a:latin typeface="Calibri"/>
                        </a:rPr>
                        <a:t>19</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c>
                  <a:txBody>
                    <a:bodyPr lIns="44280" rIns="44280" tIns="0" bIns="0" anchor="ctr">
                      <a:noAutofit/>
                    </a:bodyPr>
                    <a:p>
                      <a:pPr algn="ctr">
                        <a:lnSpc>
                          <a:spcPct val="100000"/>
                        </a:lnSpc>
                      </a:pPr>
                      <a:r>
                        <a:rPr b="0" lang="en-US" sz="2400" spc="-1" strike="noStrike">
                          <a:solidFill>
                            <a:srgbClr val="000000"/>
                          </a:solidFill>
                          <a:latin typeface="Calibri"/>
                        </a:rPr>
                        <a:t>8</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c>
                  <a:txBody>
                    <a:bodyPr lIns="44280" rIns="44280" tIns="0" bIns="0" anchor="ctr">
                      <a:noAutofit/>
                    </a:bodyPr>
                    <a:p>
                      <a:pPr algn="ctr">
                        <a:lnSpc>
                          <a:spcPct val="100000"/>
                        </a:lnSpc>
                      </a:pPr>
                      <a:r>
                        <a:rPr b="0" lang="en-US" sz="2400" spc="-1" strike="noStrike">
                          <a:solidFill>
                            <a:srgbClr val="000000"/>
                          </a:solidFill>
                          <a:latin typeface="Calibri"/>
                        </a:rPr>
                        <a:t>11</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r>
            </a:tbl>
          </a:graphicData>
        </a:graphic>
      </p:graphicFrame>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TextShape 1"/>
          <p:cNvSpPr txBox="1"/>
          <p:nvPr/>
        </p:nvSpPr>
        <p:spPr>
          <a:xfrm>
            <a:off x="838080" y="365040"/>
            <a:ext cx="10515240" cy="1325160"/>
          </a:xfrm>
          <a:prstGeom prst="rect">
            <a:avLst/>
          </a:prstGeom>
          <a:noFill/>
          <a:ln>
            <a:noFill/>
          </a:ln>
        </p:spPr>
        <p:txBody>
          <a:bodyPr anchor="ctr">
            <a:normAutofit/>
          </a:bodyPr>
          <a:p>
            <a:pPr>
              <a:lnSpc>
                <a:spcPct val="90000"/>
              </a:lnSpc>
            </a:pPr>
            <a:r>
              <a:rPr b="0" lang="fr-FR" sz="3600" spc="-1" strike="noStrike">
                <a:solidFill>
                  <a:srgbClr val="000000"/>
                </a:solidFill>
                <a:latin typeface="Abadi MT Condensed Extra Bold"/>
                <a:ea typeface="Abadi MT Condensed Extra Bold"/>
              </a:rPr>
              <a:t>Sentiment de compétence en fonction des tâches et des profils volitionnels</a:t>
            </a:r>
            <a:endParaRPr b="0" lang="fr-FR" sz="3600" spc="-1" strike="noStrike">
              <a:solidFill>
                <a:srgbClr val="000000"/>
              </a:solidFill>
              <a:latin typeface="Calibri"/>
            </a:endParaRPr>
          </a:p>
        </p:txBody>
      </p:sp>
      <p:sp>
        <p:nvSpPr>
          <p:cNvPr id="290" name="TextShape 2"/>
          <p:cNvSpPr txBox="1"/>
          <p:nvPr/>
        </p:nvSpPr>
        <p:spPr>
          <a:xfrm>
            <a:off x="8610480" y="6356520"/>
            <a:ext cx="2742840" cy="364680"/>
          </a:xfrm>
          <a:prstGeom prst="rect">
            <a:avLst/>
          </a:prstGeom>
          <a:noFill/>
          <a:ln>
            <a:noFill/>
          </a:ln>
        </p:spPr>
        <p:txBody>
          <a:bodyPr anchor="ctr">
            <a:noAutofit/>
          </a:bodyPr>
          <a:p>
            <a:pPr algn="r">
              <a:lnSpc>
                <a:spcPct val="100000"/>
              </a:lnSpc>
            </a:pPr>
            <a:fld id="{EEF1B1CC-20C4-4403-9883-D1C508BB962A}" type="slidenum">
              <a:rPr b="0" lang="en-US" sz="1200" spc="-1" strike="noStrike">
                <a:solidFill>
                  <a:srgbClr val="8b8b8b"/>
                </a:solidFill>
                <a:latin typeface="Calibri"/>
              </a:rPr>
              <a:t>41</a:t>
            </a:fld>
            <a:endParaRPr b="0" lang="en-US" sz="1200" spc="-1" strike="noStrike">
              <a:latin typeface="Times New Roman"/>
            </a:endParaRPr>
          </a:p>
        </p:txBody>
      </p:sp>
      <p:graphicFrame>
        <p:nvGraphicFramePr>
          <p:cNvPr id="291" name="Table 3"/>
          <p:cNvGraphicFramePr/>
          <p:nvPr/>
        </p:nvGraphicFramePr>
        <p:xfrm>
          <a:off x="1582920" y="2003040"/>
          <a:ext cx="9025560" cy="4040640"/>
        </p:xfrm>
        <a:graphic>
          <a:graphicData uri="http://schemas.openxmlformats.org/drawingml/2006/table">
            <a:tbl>
              <a:tblPr/>
              <a:tblGrid>
                <a:gridCol w="3461760"/>
                <a:gridCol w="1854360"/>
                <a:gridCol w="1854360"/>
                <a:gridCol w="1855080"/>
              </a:tblGrid>
              <a:tr h="2220480">
                <a:tc>
                  <a:txBody>
                    <a:bodyPr lIns="44280" rIns="44280" tIns="0" bIns="0" anchor="ctr">
                      <a:noAutofit/>
                    </a:bodyPr>
                    <a:p>
                      <a:pPr>
                        <a:lnSpc>
                          <a:spcPct val="100000"/>
                        </a:lnSpc>
                      </a:pPr>
                      <a:r>
                        <a:rPr b="1" lang="en-US" sz="2400" spc="-1" strike="noStrike">
                          <a:solidFill>
                            <a:srgbClr val="000000"/>
                          </a:solidFill>
                          <a:latin typeface="Calibri"/>
                        </a:rPr>
                        <a:t>Pourcentage d’étudiants se déclarant </a:t>
                      </a:r>
                      <a:r>
                        <a:rPr b="1" lang="en-US" sz="2400" spc="-1" strike="noStrike" u="sng">
                          <a:solidFill>
                            <a:srgbClr val="000000"/>
                          </a:solidFill>
                          <a:uFillTx/>
                          <a:latin typeface="Calibri"/>
                        </a:rPr>
                        <a:t>peu ou pas compétents</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c>
                  <a:txBody>
                    <a:bodyPr lIns="44280" rIns="44280" tIns="0" bIns="0" anchor="ctr">
                      <a:noAutofit/>
                    </a:bodyPr>
                    <a:p>
                      <a:pPr algn="ctr">
                        <a:lnSpc>
                          <a:spcPct val="100000"/>
                        </a:lnSpc>
                      </a:pPr>
                      <a:r>
                        <a:rPr b="1" lang="en-US" sz="2400" spc="-1" strike="noStrike">
                          <a:solidFill>
                            <a:srgbClr val="000000"/>
                          </a:solidFill>
                          <a:latin typeface="Calibri"/>
                        </a:rPr>
                        <a:t>SYNT</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c>
                  <a:txBody>
                    <a:bodyPr lIns="44280" rIns="44280" tIns="0" bIns="0" anchor="ctr">
                      <a:noAutofit/>
                    </a:bodyPr>
                    <a:p>
                      <a:pPr algn="ctr">
                        <a:lnSpc>
                          <a:spcPct val="100000"/>
                        </a:lnSpc>
                      </a:pPr>
                      <a:r>
                        <a:rPr b="1" lang="en-US" sz="2400" spc="-1" strike="noStrike">
                          <a:solidFill>
                            <a:srgbClr val="000000"/>
                          </a:solidFill>
                          <a:latin typeface="Calibri"/>
                        </a:rPr>
                        <a:t>EX</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c>
                  <a:txBody>
                    <a:bodyPr lIns="44280" rIns="44280" tIns="0" bIns="0" anchor="ctr">
                      <a:noAutofit/>
                    </a:bodyPr>
                    <a:p>
                      <a:pPr algn="ctr">
                        <a:lnSpc>
                          <a:spcPct val="100000"/>
                        </a:lnSpc>
                      </a:pPr>
                      <a:r>
                        <a:rPr b="1" lang="en-US" sz="2400" spc="-1" strike="noStrike">
                          <a:solidFill>
                            <a:srgbClr val="000000"/>
                          </a:solidFill>
                          <a:latin typeface="Calibri"/>
                        </a:rPr>
                        <a:t>MEM</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r>
              <a:tr h="555120">
                <a:tc>
                  <a:txBody>
                    <a:bodyPr lIns="44280" rIns="44280" tIns="0" bIns="0" anchor="ctr">
                      <a:noAutofit/>
                    </a:bodyPr>
                    <a:p>
                      <a:pPr>
                        <a:lnSpc>
                          <a:spcPct val="100000"/>
                        </a:lnSpc>
                      </a:pPr>
                      <a:r>
                        <a:rPr b="1" lang="en-US" sz="2400" spc="-1" strike="noStrike">
                          <a:solidFill>
                            <a:srgbClr val="000000"/>
                          </a:solidFill>
                          <a:latin typeface="Calibri"/>
                        </a:rPr>
                        <a:t>Profil 1</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a5a5a5"/>
                    </a:solidFill>
                  </a:tcPr>
                </a:tc>
                <a:tc>
                  <a:txBody>
                    <a:bodyPr lIns="44280" rIns="44280" tIns="0" bIns="0" anchor="ctr">
                      <a:noAutofit/>
                    </a:bodyPr>
                    <a:p>
                      <a:pPr algn="ctr">
                        <a:lnSpc>
                          <a:spcPct val="100000"/>
                        </a:lnSpc>
                      </a:pPr>
                      <a:r>
                        <a:rPr b="0" lang="en-US" sz="2400" spc="-1" strike="noStrike">
                          <a:solidFill>
                            <a:srgbClr val="000000"/>
                          </a:solidFill>
                          <a:latin typeface="Calibri"/>
                        </a:rPr>
                        <a:t>14%</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c>
                  <a:txBody>
                    <a:bodyPr lIns="44280" rIns="44280" tIns="0" bIns="0" anchor="ctr">
                      <a:noAutofit/>
                    </a:bodyPr>
                    <a:p>
                      <a:pPr algn="ctr">
                        <a:lnSpc>
                          <a:spcPct val="100000"/>
                        </a:lnSpc>
                      </a:pPr>
                      <a:r>
                        <a:rPr b="0" lang="en-US" sz="2400" spc="-1" strike="noStrike">
                          <a:solidFill>
                            <a:srgbClr val="000000"/>
                          </a:solidFill>
                          <a:latin typeface="Calibri"/>
                        </a:rPr>
                        <a:t>37%</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c>
                  <a:txBody>
                    <a:bodyPr lIns="44280" rIns="44280" tIns="0" bIns="0" anchor="ctr">
                      <a:noAutofit/>
                    </a:bodyPr>
                    <a:p>
                      <a:pPr algn="ctr">
                        <a:lnSpc>
                          <a:spcPct val="100000"/>
                        </a:lnSpc>
                      </a:pPr>
                      <a:r>
                        <a:rPr b="0" lang="en-US" sz="2400" spc="-1" strike="noStrike">
                          <a:solidFill>
                            <a:srgbClr val="000000"/>
                          </a:solidFill>
                          <a:latin typeface="Calibri"/>
                        </a:rPr>
                        <a:t>11%</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r>
              <a:tr h="555120">
                <a:tc>
                  <a:txBody>
                    <a:bodyPr lIns="44280" rIns="44280" tIns="0" bIns="0" anchor="ctr">
                      <a:noAutofit/>
                    </a:bodyPr>
                    <a:p>
                      <a:pPr>
                        <a:lnSpc>
                          <a:spcPct val="100000"/>
                        </a:lnSpc>
                      </a:pPr>
                      <a:r>
                        <a:rPr b="1" lang="en-US" sz="2400" spc="-1" strike="noStrike">
                          <a:solidFill>
                            <a:srgbClr val="000000"/>
                          </a:solidFill>
                          <a:latin typeface="Calibri"/>
                        </a:rPr>
                        <a:t>Profil 4</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a5a5a5"/>
                    </a:solidFill>
                  </a:tcPr>
                </a:tc>
                <a:tc>
                  <a:txBody>
                    <a:bodyPr lIns="44280" rIns="44280" tIns="0" bIns="0" anchor="ctr">
                      <a:noAutofit/>
                    </a:bodyPr>
                    <a:p>
                      <a:pPr algn="ctr">
                        <a:lnSpc>
                          <a:spcPct val="100000"/>
                        </a:lnSpc>
                      </a:pPr>
                      <a:r>
                        <a:rPr b="0" lang="en-US" sz="2400" spc="-1" strike="noStrike">
                          <a:solidFill>
                            <a:srgbClr val="000000"/>
                          </a:solidFill>
                          <a:latin typeface="Calibri"/>
                        </a:rPr>
                        <a:t>59%</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f0f0f0"/>
                    </a:solidFill>
                  </a:tcPr>
                </a:tc>
                <a:tc>
                  <a:txBody>
                    <a:bodyPr lIns="44280" rIns="44280" tIns="0" bIns="0" anchor="ctr">
                      <a:noAutofit/>
                    </a:bodyPr>
                    <a:p>
                      <a:pPr algn="ctr">
                        <a:lnSpc>
                          <a:spcPct val="100000"/>
                        </a:lnSpc>
                      </a:pPr>
                      <a:r>
                        <a:rPr b="0" lang="en-US" sz="2400" spc="-1" strike="noStrike">
                          <a:solidFill>
                            <a:srgbClr val="000000"/>
                          </a:solidFill>
                          <a:latin typeface="Calibri"/>
                        </a:rPr>
                        <a:t>69%</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f0f0f0"/>
                    </a:solidFill>
                  </a:tcPr>
                </a:tc>
                <a:tc>
                  <a:txBody>
                    <a:bodyPr lIns="44280" rIns="44280" tIns="0" bIns="0" anchor="ctr">
                      <a:noAutofit/>
                    </a:bodyPr>
                    <a:p>
                      <a:pPr algn="ctr">
                        <a:lnSpc>
                          <a:spcPct val="100000"/>
                        </a:lnSpc>
                      </a:pPr>
                      <a:r>
                        <a:rPr b="0" lang="en-US" sz="2400" spc="-1" strike="noStrike">
                          <a:solidFill>
                            <a:srgbClr val="000000"/>
                          </a:solidFill>
                          <a:latin typeface="Calibri"/>
                        </a:rPr>
                        <a:t>62%</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f0f0f0"/>
                    </a:solidFill>
                  </a:tcPr>
                </a:tc>
              </a:tr>
              <a:tr h="710280">
                <a:tc>
                  <a:txBody>
                    <a:bodyPr lIns="44280" rIns="44280" tIns="0" bIns="0" anchor="ctr">
                      <a:noAutofit/>
                    </a:bodyPr>
                    <a:p>
                      <a:pPr>
                        <a:lnSpc>
                          <a:spcPct val="100000"/>
                        </a:lnSpc>
                      </a:pPr>
                      <a:r>
                        <a:rPr b="1" lang="en-US" sz="2400" spc="-1" strike="noStrike">
                          <a:solidFill>
                            <a:srgbClr val="000000"/>
                          </a:solidFill>
                          <a:latin typeface="Calibri"/>
                        </a:rPr>
                        <a:t>Tous profils confondus</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a5a5a5"/>
                    </a:solidFill>
                  </a:tcPr>
                </a:tc>
                <a:tc>
                  <a:txBody>
                    <a:bodyPr lIns="44280" rIns="44280" tIns="0" bIns="0" anchor="ctr">
                      <a:noAutofit/>
                    </a:bodyPr>
                    <a:p>
                      <a:pPr algn="ctr">
                        <a:lnSpc>
                          <a:spcPct val="100000"/>
                        </a:lnSpc>
                      </a:pPr>
                      <a:r>
                        <a:rPr b="0" lang="en-US" sz="2400" spc="-1" strike="noStrike">
                          <a:solidFill>
                            <a:srgbClr val="000000"/>
                          </a:solidFill>
                          <a:latin typeface="Calibri"/>
                        </a:rPr>
                        <a:t>40%</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c>
                  <a:txBody>
                    <a:bodyPr lIns="44280" rIns="44280" tIns="0" bIns="0" anchor="ctr">
                      <a:noAutofit/>
                    </a:bodyPr>
                    <a:p>
                      <a:pPr algn="ctr">
                        <a:lnSpc>
                          <a:spcPct val="100000"/>
                        </a:lnSpc>
                      </a:pPr>
                      <a:r>
                        <a:rPr b="0" lang="en-US" sz="2400" spc="-1" strike="noStrike">
                          <a:solidFill>
                            <a:srgbClr val="000000"/>
                          </a:solidFill>
                          <a:latin typeface="Calibri"/>
                        </a:rPr>
                        <a:t>51%</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c>
                  <a:txBody>
                    <a:bodyPr lIns="44280" rIns="44280" tIns="0" bIns="0" anchor="ctr">
                      <a:noAutofit/>
                    </a:bodyPr>
                    <a:p>
                      <a:pPr algn="ctr">
                        <a:lnSpc>
                          <a:spcPct val="100000"/>
                        </a:lnSpc>
                      </a:pPr>
                      <a:r>
                        <a:rPr b="0" lang="en-US" sz="2400" spc="-1" strike="noStrike">
                          <a:solidFill>
                            <a:srgbClr val="000000"/>
                          </a:solidFill>
                          <a:latin typeface="Calibri"/>
                        </a:rPr>
                        <a:t>34%</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r>
            </a:tbl>
          </a:graphicData>
        </a:graphic>
      </p:graphicFrame>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TextShape 1"/>
          <p:cNvSpPr txBox="1"/>
          <p:nvPr/>
        </p:nvSpPr>
        <p:spPr>
          <a:xfrm>
            <a:off x="838080" y="365040"/>
            <a:ext cx="10515240" cy="1325160"/>
          </a:xfrm>
          <a:prstGeom prst="rect">
            <a:avLst/>
          </a:prstGeom>
          <a:noFill/>
          <a:ln>
            <a:noFill/>
          </a:ln>
        </p:spPr>
        <p:txBody>
          <a:bodyPr anchor="ctr">
            <a:normAutofit/>
          </a:bodyPr>
          <a:p>
            <a:pPr>
              <a:lnSpc>
                <a:spcPct val="90000"/>
              </a:lnSpc>
            </a:pPr>
            <a:r>
              <a:rPr b="0" lang="fr-FR" sz="3200" spc="-1" strike="noStrike">
                <a:solidFill>
                  <a:srgbClr val="000000"/>
                </a:solidFill>
                <a:latin typeface="Abadi MT Condensed Extra Bold"/>
                <a:ea typeface="Abadi MT Condensed Extra Bold"/>
              </a:rPr>
              <a:t>Moyenne obtenue en janvier en fonction des tâches et des profils volitionnels </a:t>
            </a:r>
            <a:endParaRPr b="0" lang="fr-FR" sz="3200" spc="-1" strike="noStrike">
              <a:solidFill>
                <a:srgbClr val="000000"/>
              </a:solidFill>
              <a:latin typeface="Calibri"/>
            </a:endParaRPr>
          </a:p>
        </p:txBody>
      </p:sp>
      <p:graphicFrame>
        <p:nvGraphicFramePr>
          <p:cNvPr id="293" name="Table 2"/>
          <p:cNvGraphicFramePr/>
          <p:nvPr/>
        </p:nvGraphicFramePr>
        <p:xfrm>
          <a:off x="1283040" y="2113560"/>
          <a:ext cx="9748440" cy="3819600"/>
        </p:xfrm>
        <a:graphic>
          <a:graphicData uri="http://schemas.openxmlformats.org/drawingml/2006/table">
            <a:tbl>
              <a:tblPr/>
              <a:tblGrid>
                <a:gridCol w="3101760"/>
                <a:gridCol w="1661400"/>
                <a:gridCol w="1661400"/>
                <a:gridCol w="1661400"/>
                <a:gridCol w="1662480"/>
              </a:tblGrid>
              <a:tr h="2000520">
                <a:tc>
                  <a:txBody>
                    <a:bodyPr lIns="44280" rIns="44280" tIns="0" bIns="0" anchor="ctr">
                      <a:noAutofit/>
                    </a:bodyPr>
                    <a:p>
                      <a:pPr>
                        <a:lnSpc>
                          <a:spcPct val="100000"/>
                        </a:lnSpc>
                      </a:pPr>
                      <a:r>
                        <a:rPr b="1" lang="en-US" sz="2400" spc="-1" strike="noStrike">
                          <a:solidFill>
                            <a:srgbClr val="000000"/>
                          </a:solidFill>
                          <a:latin typeface="Calibri"/>
                        </a:rPr>
                        <a:t> </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c>
                  <a:txBody>
                    <a:bodyPr lIns="44280" rIns="44280" tIns="0" bIns="0" anchor="ctr">
                      <a:noAutofit/>
                    </a:bodyPr>
                    <a:p>
                      <a:pPr algn="ctr">
                        <a:lnSpc>
                          <a:spcPct val="100000"/>
                        </a:lnSpc>
                      </a:pPr>
                      <a:r>
                        <a:rPr b="1" lang="en-US" sz="2400" spc="-1" strike="noStrike">
                          <a:solidFill>
                            <a:srgbClr val="000000"/>
                          </a:solidFill>
                          <a:latin typeface="Calibri"/>
                        </a:rPr>
                        <a:t>SYNT</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c>
                  <a:txBody>
                    <a:bodyPr lIns="44280" rIns="44280" tIns="0" bIns="0" anchor="ctr">
                      <a:noAutofit/>
                    </a:bodyPr>
                    <a:p>
                      <a:pPr algn="ctr">
                        <a:lnSpc>
                          <a:spcPct val="100000"/>
                        </a:lnSpc>
                      </a:pPr>
                      <a:r>
                        <a:rPr b="1" lang="en-US" sz="2400" spc="-1" strike="noStrike">
                          <a:solidFill>
                            <a:srgbClr val="000000"/>
                          </a:solidFill>
                          <a:latin typeface="Calibri"/>
                        </a:rPr>
                        <a:t>EX</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c>
                  <a:txBody>
                    <a:bodyPr lIns="44280" rIns="44280" tIns="0" bIns="0" anchor="ctr">
                      <a:noAutofit/>
                    </a:bodyPr>
                    <a:p>
                      <a:pPr algn="ctr">
                        <a:lnSpc>
                          <a:spcPct val="100000"/>
                        </a:lnSpc>
                      </a:pPr>
                      <a:r>
                        <a:rPr b="1" lang="en-US" sz="2400" spc="-1" strike="noStrike">
                          <a:solidFill>
                            <a:srgbClr val="000000"/>
                          </a:solidFill>
                          <a:latin typeface="Calibri"/>
                        </a:rPr>
                        <a:t>MEM</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c>
                  <a:txBody>
                    <a:bodyPr lIns="44280" rIns="44280" tIns="0" bIns="0" anchor="ctr">
                      <a:noAutofit/>
                    </a:bodyPr>
                    <a:p>
                      <a:pPr algn="ctr">
                        <a:lnSpc>
                          <a:spcPct val="100000"/>
                        </a:lnSpc>
                      </a:pPr>
                      <a:r>
                        <a:rPr b="1" lang="en-US" sz="2400" spc="-1" strike="noStrike">
                          <a:solidFill>
                            <a:srgbClr val="000000"/>
                          </a:solidFill>
                          <a:latin typeface="Calibri"/>
                        </a:rPr>
                        <a:t>test ANOVA p-valeur</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38160">
                      <a:solidFill>
                        <a:srgbClr val="ffffff"/>
                      </a:solidFill>
                    </a:lnB>
                    <a:solidFill>
                      <a:srgbClr val="a5a5a5"/>
                    </a:solidFill>
                  </a:tcPr>
                </a:tc>
              </a:tr>
              <a:tr h="909360">
                <a:tc>
                  <a:txBody>
                    <a:bodyPr lIns="44280" rIns="44280" tIns="0" bIns="0" anchor="ctr">
                      <a:noAutofit/>
                    </a:bodyPr>
                    <a:p>
                      <a:pPr>
                        <a:lnSpc>
                          <a:spcPct val="100000"/>
                        </a:lnSpc>
                      </a:pPr>
                      <a:r>
                        <a:rPr b="1" lang="en-US" sz="2400" spc="-1" strike="noStrike">
                          <a:solidFill>
                            <a:srgbClr val="000000"/>
                          </a:solidFill>
                          <a:latin typeface="Calibri"/>
                        </a:rPr>
                        <a:t>Profil 1</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a5a5a5"/>
                    </a:solidFill>
                  </a:tcPr>
                </a:tc>
                <a:tc>
                  <a:txBody>
                    <a:bodyPr lIns="44280" rIns="44280" tIns="0" bIns="0" anchor="ctr">
                      <a:noAutofit/>
                    </a:bodyPr>
                    <a:p>
                      <a:pPr algn="ctr">
                        <a:lnSpc>
                          <a:spcPct val="100000"/>
                        </a:lnSpc>
                      </a:pPr>
                      <a:r>
                        <a:rPr b="0" lang="en-US" sz="2400" spc="-1" strike="noStrike">
                          <a:solidFill>
                            <a:srgbClr val="000000"/>
                          </a:solidFill>
                          <a:latin typeface="Calibri"/>
                        </a:rPr>
                        <a:t>12,50</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c>
                  <a:txBody>
                    <a:bodyPr lIns="44280" rIns="44280" tIns="0" bIns="0" anchor="ctr">
                      <a:noAutofit/>
                    </a:bodyPr>
                    <a:p>
                      <a:pPr algn="ctr">
                        <a:lnSpc>
                          <a:spcPct val="100000"/>
                        </a:lnSpc>
                      </a:pPr>
                      <a:r>
                        <a:rPr b="0" lang="en-US" sz="2400" spc="-1" strike="noStrike">
                          <a:solidFill>
                            <a:srgbClr val="000000"/>
                          </a:solidFill>
                          <a:latin typeface="Calibri"/>
                        </a:rPr>
                        <a:t>12,45</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c>
                  <a:txBody>
                    <a:bodyPr lIns="44280" rIns="44280" tIns="0" bIns="0" anchor="ctr">
                      <a:noAutofit/>
                    </a:bodyPr>
                    <a:p>
                      <a:pPr algn="ctr">
                        <a:lnSpc>
                          <a:spcPct val="100000"/>
                        </a:lnSpc>
                      </a:pPr>
                      <a:r>
                        <a:rPr b="0" lang="en-US" sz="2400" spc="-1" strike="noStrike">
                          <a:solidFill>
                            <a:srgbClr val="000000"/>
                          </a:solidFill>
                          <a:latin typeface="Calibri"/>
                        </a:rPr>
                        <a:t>12,62</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c>
                  <a:txBody>
                    <a:bodyPr lIns="44280" rIns="44280" tIns="0" bIns="0" anchor="ctr">
                      <a:noAutofit/>
                    </a:bodyPr>
                    <a:p>
                      <a:pPr algn="ctr">
                        <a:lnSpc>
                          <a:spcPct val="100000"/>
                        </a:lnSpc>
                      </a:pPr>
                      <a:r>
                        <a:rPr b="0" lang="en-US" sz="2400" spc="-1" strike="noStrike">
                          <a:solidFill>
                            <a:srgbClr val="000000"/>
                          </a:solidFill>
                          <a:latin typeface="Calibri"/>
                        </a:rPr>
                        <a:t>0,545</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e0e0e0"/>
                    </a:solidFill>
                  </a:tcPr>
                </a:tc>
              </a:tr>
              <a:tr h="909720">
                <a:tc>
                  <a:txBody>
                    <a:bodyPr lIns="44280" rIns="44280" tIns="0" bIns="0" anchor="ctr">
                      <a:noAutofit/>
                    </a:bodyPr>
                    <a:p>
                      <a:pPr>
                        <a:lnSpc>
                          <a:spcPct val="100000"/>
                        </a:lnSpc>
                      </a:pPr>
                      <a:r>
                        <a:rPr b="1" lang="en-US" sz="2400" spc="-1" strike="noStrike">
                          <a:solidFill>
                            <a:srgbClr val="000000"/>
                          </a:solidFill>
                          <a:latin typeface="Calibri"/>
                        </a:rPr>
                        <a:t>Profil 4</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a5a5a5"/>
                    </a:solidFill>
                  </a:tcPr>
                </a:tc>
                <a:tc>
                  <a:txBody>
                    <a:bodyPr lIns="44280" rIns="44280" tIns="0" bIns="0" anchor="ctr">
                      <a:noAutofit/>
                    </a:bodyPr>
                    <a:p>
                      <a:pPr algn="ctr">
                        <a:lnSpc>
                          <a:spcPct val="100000"/>
                        </a:lnSpc>
                      </a:pPr>
                      <a:r>
                        <a:rPr b="0" lang="en-US" sz="2400" spc="-1" strike="noStrike">
                          <a:solidFill>
                            <a:srgbClr val="000000"/>
                          </a:solidFill>
                          <a:latin typeface="Calibri"/>
                        </a:rPr>
                        <a:t>8,67</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f0f0f0"/>
                    </a:solidFill>
                  </a:tcPr>
                </a:tc>
                <a:tc>
                  <a:txBody>
                    <a:bodyPr lIns="44280" rIns="44280" tIns="0" bIns="0" anchor="ctr">
                      <a:noAutofit/>
                    </a:bodyPr>
                    <a:p>
                      <a:pPr algn="ctr">
                        <a:lnSpc>
                          <a:spcPct val="100000"/>
                        </a:lnSpc>
                      </a:pPr>
                      <a:r>
                        <a:rPr b="0" lang="en-US" sz="2400" spc="-1" strike="noStrike">
                          <a:solidFill>
                            <a:srgbClr val="000000"/>
                          </a:solidFill>
                          <a:latin typeface="Calibri"/>
                        </a:rPr>
                        <a:t>8,38</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f0f0f0"/>
                    </a:solidFill>
                  </a:tcPr>
                </a:tc>
                <a:tc>
                  <a:txBody>
                    <a:bodyPr lIns="44280" rIns="44280" tIns="0" bIns="0" anchor="ctr">
                      <a:noAutofit/>
                    </a:bodyPr>
                    <a:p>
                      <a:pPr algn="ctr">
                        <a:lnSpc>
                          <a:spcPct val="100000"/>
                        </a:lnSpc>
                      </a:pPr>
                      <a:r>
                        <a:rPr b="0" lang="en-US" sz="2400" spc="-1" strike="noStrike">
                          <a:solidFill>
                            <a:srgbClr val="000000"/>
                          </a:solidFill>
                          <a:latin typeface="Calibri"/>
                        </a:rPr>
                        <a:t>8,62</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f0f0f0"/>
                    </a:solidFill>
                  </a:tcPr>
                </a:tc>
                <a:tc>
                  <a:txBody>
                    <a:bodyPr lIns="44280" rIns="44280" tIns="0" bIns="0" anchor="ctr">
                      <a:noAutofit/>
                    </a:bodyPr>
                    <a:p>
                      <a:pPr algn="ctr">
                        <a:lnSpc>
                          <a:spcPct val="100000"/>
                        </a:lnSpc>
                      </a:pPr>
                      <a:r>
                        <a:rPr b="0" lang="en-US" sz="2400" spc="-1" strike="noStrike">
                          <a:solidFill>
                            <a:srgbClr val="000000"/>
                          </a:solidFill>
                          <a:latin typeface="Calibri"/>
                        </a:rPr>
                        <a:t>0,874</a:t>
                      </a:r>
                      <a:endParaRPr b="0" lang="en-US" sz="2400" spc="-1" strike="noStrike">
                        <a:latin typeface="Arial"/>
                      </a:endParaRPr>
                    </a:p>
                  </a:txBody>
                  <a:tcPr marL="44280" marR="44280">
                    <a:lnL w="12240">
                      <a:solidFill>
                        <a:srgbClr val="ffffff"/>
                      </a:solidFill>
                    </a:lnL>
                    <a:lnR w="12240">
                      <a:solidFill>
                        <a:srgbClr val="ffffff"/>
                      </a:solidFill>
                    </a:lnR>
                    <a:lnT w="12240">
                      <a:solidFill>
                        <a:srgbClr val="ffffff"/>
                      </a:solidFill>
                    </a:lnT>
                    <a:lnB w="12240">
                      <a:solidFill>
                        <a:srgbClr val="ffffff"/>
                      </a:solidFill>
                    </a:lnB>
                    <a:solidFill>
                      <a:srgbClr val="f0f0f0"/>
                    </a:solidFill>
                  </a:tcPr>
                </a:tc>
              </a:tr>
            </a:tbl>
          </a:graphicData>
        </a:graphic>
      </p:graphicFrame>
      <p:sp>
        <p:nvSpPr>
          <p:cNvPr id="294"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C2E3D7C9-6F60-49DF-8787-CBCD58A446E2}" type="slidenum">
              <a:rPr b="0" lang="en-US" sz="1200" spc="-1" strike="noStrike">
                <a:solidFill>
                  <a:srgbClr val="8b8b8b"/>
                </a:solidFill>
                <a:latin typeface="Calibri"/>
              </a:rPr>
              <a:t>42</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000000"/>
                </a:solidFill>
                <a:latin typeface="Abadi MT Condensed Extra Bold"/>
                <a:ea typeface="Abadi MT Condensed Extra Bold"/>
              </a:rPr>
              <a:t>Recherche 2 : conclusions</a:t>
            </a:r>
            <a:endParaRPr b="0" lang="fr-FR" sz="4400" spc="-1" strike="noStrike">
              <a:solidFill>
                <a:srgbClr val="000000"/>
              </a:solidFill>
              <a:latin typeface="Calibri"/>
            </a:endParaRPr>
          </a:p>
        </p:txBody>
      </p:sp>
      <p:sp>
        <p:nvSpPr>
          <p:cNvPr id="296" name="TextShape 2"/>
          <p:cNvSpPr txBox="1"/>
          <p:nvPr/>
        </p:nvSpPr>
        <p:spPr>
          <a:xfrm>
            <a:off x="838080" y="1825560"/>
            <a:ext cx="10515240" cy="4350960"/>
          </a:xfrm>
          <a:prstGeom prst="rect">
            <a:avLst/>
          </a:prstGeom>
          <a:noFill/>
          <a:ln>
            <a:noFill/>
          </a:ln>
        </p:spPr>
        <p:txBody>
          <a:bodyPr anchor="ctr">
            <a:noAutofit/>
          </a:bodyPr>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a:rPr>
              <a:t>Les stratégies volitionnelles utilisées par les étudiants diffèrent </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En fonction de la tâche</a:t>
            </a:r>
            <a:endParaRPr b="0" lang="fr-FR" sz="24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En fonction du profil et de la tâche</a:t>
            </a:r>
            <a:endParaRPr b="0" lang="fr-FR" sz="24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a:rPr>
              <a:t>Le nombre de stratégies volitionnelles mobilisées par les étudiants varie en fonction de la tâche</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a:rPr>
              <a:t>SYNTH &gt; MEM &gt; EX</a:t>
            </a:r>
            <a:endParaRPr b="0" lang="fr-FR" sz="24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800" spc="-1" strike="noStrike">
                <a:solidFill>
                  <a:srgbClr val="000000"/>
                </a:solidFill>
                <a:latin typeface="Calibri"/>
              </a:rPr>
              <a:t>Quel que soit le profil, la réalisation d’exercices semble être la tâche la plus ardue pour les étudiants.</a:t>
            </a:r>
            <a:endParaRPr b="0" lang="fr-FR" sz="2800" spc="-1" strike="noStrike">
              <a:solidFill>
                <a:srgbClr val="000000"/>
              </a:solidFill>
              <a:latin typeface="Calibri"/>
            </a:endParaRPr>
          </a:p>
        </p:txBody>
      </p:sp>
      <p:sp>
        <p:nvSpPr>
          <p:cNvPr id="297"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7804881C-5410-48BB-8EBE-4F8624399B89}" type="slidenum">
              <a:rPr b="0" lang="en-US" sz="1200" spc="-1" strike="noStrike">
                <a:solidFill>
                  <a:srgbClr val="8b8b8b"/>
                </a:solidFill>
                <a:latin typeface="Calibri"/>
              </a:rPr>
              <a:t>42</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000000"/>
                </a:solidFill>
                <a:latin typeface="Abadi MT Condensed Extra Bold"/>
                <a:ea typeface="Abadi MT Condensed Extra Bold"/>
              </a:rPr>
              <a:t>Pour ne pas conclure…</a:t>
            </a:r>
            <a:endParaRPr b="0" lang="fr-FR" sz="4400" spc="-1" strike="noStrike">
              <a:solidFill>
                <a:srgbClr val="000000"/>
              </a:solidFill>
              <a:latin typeface="Calibri"/>
            </a:endParaRPr>
          </a:p>
        </p:txBody>
      </p:sp>
      <p:sp>
        <p:nvSpPr>
          <p:cNvPr id="299" name="TextShape 2"/>
          <p:cNvSpPr txBox="1"/>
          <p:nvPr/>
        </p:nvSpPr>
        <p:spPr>
          <a:xfrm>
            <a:off x="838080" y="1825560"/>
            <a:ext cx="10515240" cy="4350960"/>
          </a:xfrm>
          <a:prstGeom prst="rect">
            <a:avLst/>
          </a:prstGeom>
          <a:noFill/>
          <a:ln>
            <a:noFill/>
          </a:ln>
        </p:spPr>
        <p:txBody>
          <a:bodyPr anchor="ctr">
            <a:noAutofit/>
          </a:bodyPr>
          <a:p>
            <a:pPr>
              <a:lnSpc>
                <a:spcPct val="90000"/>
              </a:lnSpc>
              <a:spcBef>
                <a:spcPts val="1001"/>
              </a:spcBef>
            </a:pPr>
            <a:r>
              <a:rPr b="0" lang="fr-FR" sz="2800" spc="-1" strike="noStrike">
                <a:solidFill>
                  <a:srgbClr val="000000"/>
                </a:solidFill>
                <a:latin typeface="Calibri Light"/>
              </a:rPr>
              <a:t>En tant qu’enseignant, comment pouvez-vous agir à chacun des niveaux du modèle de l’apprentissage autorégulé?</a:t>
            </a:r>
            <a:endParaRPr b="0" lang="fr-FR" sz="28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Light"/>
              </a:rPr>
              <a:t>Motivation</a:t>
            </a:r>
            <a:endParaRPr b="0" lang="fr-FR" sz="24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Light"/>
              </a:rPr>
              <a:t>Volition</a:t>
            </a:r>
            <a:endParaRPr b="0" lang="fr-FR" sz="24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Light"/>
              </a:rPr>
              <a:t>Cognition</a:t>
            </a:r>
            <a:endParaRPr b="0" lang="fr-FR" sz="2400" spc="-1" strike="noStrike">
              <a:solidFill>
                <a:srgbClr val="000000"/>
              </a:solidFill>
              <a:latin typeface="Calibri"/>
            </a:endParaRPr>
          </a:p>
          <a:p>
            <a:pPr lvl="1" marL="685800" indent="-228240">
              <a:lnSpc>
                <a:spcPct val="90000"/>
              </a:lnSpc>
              <a:spcBef>
                <a:spcPts val="499"/>
              </a:spcBef>
              <a:buClr>
                <a:srgbClr val="000000"/>
              </a:buClr>
              <a:buFont typeface="Arial"/>
              <a:buChar char="•"/>
            </a:pPr>
            <a:r>
              <a:rPr b="0" lang="fr-FR" sz="2400" spc="-1" strike="noStrike">
                <a:solidFill>
                  <a:srgbClr val="000000"/>
                </a:solidFill>
                <a:latin typeface="Calibri Light"/>
              </a:rPr>
              <a:t>Métacognition</a:t>
            </a:r>
            <a:endParaRPr b="0" lang="fr-FR" sz="2400" spc="-1" strike="noStrike">
              <a:solidFill>
                <a:srgbClr val="000000"/>
              </a:solidFill>
              <a:latin typeface="Calibri"/>
            </a:endParaRPr>
          </a:p>
        </p:txBody>
      </p:sp>
      <p:sp>
        <p:nvSpPr>
          <p:cNvPr id="300"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BD9CF32E-8EDF-4EB7-A3BA-5B48E23BF1DE}" type="slidenum">
              <a:rPr b="0" lang="en-US" sz="1200" spc="-1" strike="noStrike">
                <a:solidFill>
                  <a:srgbClr val="8b8b8b"/>
                </a:solidFill>
                <a:latin typeface="Calibri"/>
              </a:rPr>
              <a:t>42</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000000"/>
                </a:solidFill>
                <a:latin typeface="Abadi MT Condensed Extra Bold"/>
                <a:ea typeface="Abadi MT Condensed Extra Bold"/>
              </a:rPr>
              <a:t>Bibliographie</a:t>
            </a:r>
            <a:endParaRPr b="0" lang="fr-FR" sz="4400" spc="-1" strike="noStrike">
              <a:solidFill>
                <a:srgbClr val="000000"/>
              </a:solidFill>
              <a:latin typeface="Calibri"/>
            </a:endParaRPr>
          </a:p>
        </p:txBody>
      </p:sp>
      <p:sp>
        <p:nvSpPr>
          <p:cNvPr id="302" name="TextShape 2"/>
          <p:cNvSpPr txBox="1"/>
          <p:nvPr/>
        </p:nvSpPr>
        <p:spPr>
          <a:xfrm>
            <a:off x="838080" y="1825560"/>
            <a:ext cx="10515240" cy="4350960"/>
          </a:xfrm>
          <a:prstGeom prst="rect">
            <a:avLst/>
          </a:prstGeom>
          <a:noFill/>
          <a:ln>
            <a:noFill/>
          </a:ln>
        </p:spPr>
        <p:txBody>
          <a:bodyPr anchor="ctr">
            <a:normAutofit fontScale="94000"/>
          </a:bodyPr>
          <a:p>
            <a:pPr marL="228600" indent="-228240">
              <a:lnSpc>
                <a:spcPct val="90000"/>
              </a:lnSpc>
              <a:spcBef>
                <a:spcPts val="1001"/>
              </a:spcBef>
              <a:buClr>
                <a:srgbClr val="000000"/>
              </a:buClr>
              <a:buFont typeface="Arial"/>
              <a:buChar char="•"/>
            </a:pPr>
            <a:r>
              <a:rPr b="0" lang="fr-FR" sz="2000" spc="-1" strike="noStrike">
                <a:solidFill>
                  <a:srgbClr val="000000"/>
                </a:solidFill>
                <a:latin typeface="Calibri Light"/>
              </a:rPr>
              <a:t>Baillet, D., Dony, S., Houart, M., Poncin, C? &amp; Slosse, P. (2016). Les stratégies volitionnelles dans l’enseignement supérieur: se mettre au travail et s’y maintenir (pp. 160-175). Dans B. Noël et S. Cartier (dir.), </a:t>
            </a:r>
            <a:r>
              <a:rPr b="0" i="1" lang="fr-FR" sz="2000" spc="-1" strike="noStrike">
                <a:solidFill>
                  <a:srgbClr val="000000"/>
                </a:solidFill>
                <a:latin typeface="Calibri Light"/>
              </a:rPr>
              <a:t>De la métacognition à l’apprentissage autorégulé. </a:t>
            </a:r>
            <a:r>
              <a:rPr b="0" lang="fr-FR" sz="2000" spc="-1" strike="noStrike">
                <a:solidFill>
                  <a:srgbClr val="000000"/>
                </a:solidFill>
                <a:latin typeface="Calibri Light"/>
              </a:rPr>
              <a:t>Louvain-la-Neuve: De Boeck Supérieur.</a:t>
            </a:r>
            <a:endParaRPr b="0" lang="fr-FR" sz="20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000" spc="-1" strike="noStrike">
                <a:solidFill>
                  <a:srgbClr val="000000"/>
                </a:solidFill>
                <a:latin typeface="Calibri Light"/>
              </a:rPr>
              <a:t>Cosnefroy, L. (2011). </a:t>
            </a:r>
            <a:r>
              <a:rPr b="0" i="1" lang="fr-FR" sz="2000" spc="-1" strike="noStrike">
                <a:solidFill>
                  <a:srgbClr val="000000"/>
                </a:solidFill>
                <a:latin typeface="Calibri Light"/>
              </a:rPr>
              <a:t>L’apprentissage autorégulé : entre cognition et motivation. </a:t>
            </a:r>
            <a:r>
              <a:rPr b="0" lang="fr-FR" sz="2000" spc="-1" strike="noStrike">
                <a:solidFill>
                  <a:srgbClr val="000000"/>
                </a:solidFill>
                <a:latin typeface="Calibri Light"/>
              </a:rPr>
              <a:t>Grenoble : Presses universitaires de Grenoble.</a:t>
            </a:r>
            <a:endParaRPr b="0" lang="fr-FR" sz="20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000" spc="-1" strike="noStrike">
                <a:solidFill>
                  <a:srgbClr val="000000"/>
                </a:solidFill>
                <a:latin typeface="Calibri Light"/>
              </a:rPr>
              <a:t>Houart, M. (2017). L’apprentissage autorégulé: quand la métacognition orchestre motivation, volition et cognition. </a:t>
            </a:r>
            <a:r>
              <a:rPr b="0" i="1" lang="fr-FR" sz="2000" spc="-1" strike="noStrike">
                <a:solidFill>
                  <a:srgbClr val="000000"/>
                </a:solidFill>
                <a:latin typeface="Calibri Light"/>
              </a:rPr>
              <a:t>Revue internationale de pédagogie de l’enseignement supérieur, 33</a:t>
            </a:r>
            <a:r>
              <a:rPr b="0" lang="fr-FR" sz="2000" spc="-1" strike="noStrike">
                <a:solidFill>
                  <a:srgbClr val="000000"/>
                </a:solidFill>
                <a:latin typeface="Calibri Light"/>
              </a:rPr>
              <a:t>(2). En ligne: </a:t>
            </a:r>
            <a:r>
              <a:rPr b="0" lang="fr-FR" sz="2000" spc="-1" strike="noStrike" u="sng">
                <a:solidFill>
                  <a:srgbClr val="0563c1"/>
                </a:solidFill>
                <a:uFillTx/>
                <a:latin typeface="Calibri Light"/>
                <a:hlinkClick r:id="rId1"/>
              </a:rPr>
              <a:t>http://journals.openedition.org/ripes/1246</a:t>
            </a:r>
            <a:r>
              <a:rPr b="0" lang="fr-FR" sz="2000" spc="-1" strike="noStrike">
                <a:solidFill>
                  <a:srgbClr val="000000"/>
                </a:solidFill>
                <a:latin typeface="Calibri Light"/>
              </a:rPr>
              <a:t> </a:t>
            </a:r>
            <a:endParaRPr b="0" lang="fr-FR" sz="2000" spc="-1" strike="noStrike">
              <a:solidFill>
                <a:srgbClr val="000000"/>
              </a:solidFill>
              <a:latin typeface="Calibri"/>
            </a:endParaRPr>
          </a:p>
          <a:p>
            <a:pPr marL="228600" indent="-228240">
              <a:lnSpc>
                <a:spcPct val="90000"/>
              </a:lnSpc>
              <a:spcBef>
                <a:spcPts val="1001"/>
              </a:spcBef>
              <a:buClr>
                <a:srgbClr val="000000"/>
              </a:buClr>
              <a:buFont typeface="Arial"/>
              <a:buChar char="•"/>
            </a:pPr>
            <a:r>
              <a:rPr b="0" lang="fr-FR" sz="2000" spc="-1" strike="noStrike">
                <a:solidFill>
                  <a:srgbClr val="000000"/>
                </a:solidFill>
                <a:latin typeface="Calibri Light"/>
              </a:rPr>
              <a:t>Poncin, C., Houart, M., Baillet, D., Lanotte, A.-F., &amp; Slosse, P. (2017). Les stratégies volitionnelles dans la réalisation autonome de tâches de synthèse, d’exercices et de mémorisation (pp. 85-114). Dans S. Cartier et L. Mottier Lopez (dir.), </a:t>
            </a:r>
            <a:r>
              <a:rPr b="0" i="1" lang="fr-FR" sz="2000" spc="-1" strike="noStrike">
                <a:solidFill>
                  <a:srgbClr val="000000"/>
                </a:solidFill>
                <a:latin typeface="Calibri Light"/>
              </a:rPr>
              <a:t>Soutien à l’apprentissage autorégulé en contexte scolaire</a:t>
            </a:r>
            <a:r>
              <a:rPr b="0" lang="fr-FR" sz="2000" spc="-1" strike="noStrike">
                <a:solidFill>
                  <a:srgbClr val="000000"/>
                </a:solidFill>
                <a:latin typeface="Calibri Light"/>
              </a:rPr>
              <a:t>. Québec : Presses de l’Université du Québec.</a:t>
            </a:r>
            <a:endParaRPr b="0" lang="fr-FR" sz="2000" spc="-1" strike="noStrike">
              <a:solidFill>
                <a:srgbClr val="000000"/>
              </a:solidFill>
              <a:latin typeface="Calibri"/>
            </a:endParaRPr>
          </a:p>
        </p:txBody>
      </p:sp>
      <p:sp>
        <p:nvSpPr>
          <p:cNvPr id="303"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DF1C6749-C2E0-4C22-959E-21C70403EEA4}" type="slidenum">
              <a:rPr b="0" lang="en-US" sz="1200" spc="-1" strike="noStrike">
                <a:solidFill>
                  <a:srgbClr val="8b8b8b"/>
                </a:solidFill>
                <a:latin typeface="Calibri"/>
              </a:rPr>
              <a:t>45</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44" name="Espace réservé du contenu 4" descr=""/>
          <p:cNvPicPr/>
          <p:nvPr/>
        </p:nvPicPr>
        <p:blipFill>
          <a:blip r:embed="rId1">
            <a:alphaModFix amt="89000"/>
          </a:blip>
          <a:stretch/>
        </p:blipFill>
        <p:spPr>
          <a:xfrm>
            <a:off x="1049400" y="0"/>
            <a:ext cx="9775080" cy="6857640"/>
          </a:xfrm>
          <a:prstGeom prst="rect">
            <a:avLst/>
          </a:prstGeom>
          <a:ln>
            <a:noFill/>
          </a:ln>
        </p:spPr>
      </p:pic>
      <p:sp>
        <p:nvSpPr>
          <p:cNvPr id="145" name="TextShape 1"/>
          <p:cNvSpPr txBox="1"/>
          <p:nvPr/>
        </p:nvSpPr>
        <p:spPr>
          <a:xfrm>
            <a:off x="8610480" y="6356520"/>
            <a:ext cx="2742840" cy="364680"/>
          </a:xfrm>
          <a:prstGeom prst="rect">
            <a:avLst/>
          </a:prstGeom>
          <a:noFill/>
          <a:ln>
            <a:noFill/>
          </a:ln>
        </p:spPr>
        <p:txBody>
          <a:bodyPr anchor="ctr">
            <a:noAutofit/>
          </a:bodyPr>
          <a:p>
            <a:pPr algn="r">
              <a:lnSpc>
                <a:spcPct val="100000"/>
              </a:lnSpc>
            </a:pPr>
            <a:fld id="{9009C7FE-2D9B-4B62-8B0F-F506184F73EE}" type="slidenum">
              <a:rPr b="0" lang="en-US" sz="1200" spc="-1" strike="noStrike">
                <a:solidFill>
                  <a:srgbClr val="8b8b8b"/>
                </a:solidFill>
                <a:latin typeface="Calibri"/>
              </a:rPr>
              <a:t>3</a:t>
            </a:fld>
            <a:endParaRPr b="0" lang="en-US" sz="1200" spc="-1" strike="noStrike">
              <a:latin typeface="Times New Roman"/>
            </a:endParaRPr>
          </a:p>
        </p:txBody>
      </p:sp>
      <p:sp>
        <p:nvSpPr>
          <p:cNvPr id="146" name="CustomShape 2"/>
          <p:cNvSpPr/>
          <p:nvPr/>
        </p:nvSpPr>
        <p:spPr>
          <a:xfrm>
            <a:off x="10040040" y="344880"/>
            <a:ext cx="1866600" cy="36468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1800" spc="-1" strike="noStrike">
                <a:solidFill>
                  <a:srgbClr val="000000"/>
                </a:solidFill>
                <a:latin typeface="Calibri"/>
              </a:rPr>
              <a:t>(Houart, 2017)</a:t>
            </a:r>
            <a:endParaRPr b="0" lang="en-US" sz="1800" spc="-1" strike="noStrike">
              <a:latin typeface="Arial"/>
            </a:endParaRPr>
          </a:p>
        </p:txBody>
      </p:sp>
      <p:sp>
        <p:nvSpPr>
          <p:cNvPr id="147" name="CustomShape 3"/>
          <p:cNvSpPr/>
          <p:nvPr/>
        </p:nvSpPr>
        <p:spPr>
          <a:xfrm>
            <a:off x="120600" y="2743200"/>
            <a:ext cx="5301720" cy="3978000"/>
          </a:xfrm>
          <a:prstGeom prst="ellipse">
            <a:avLst/>
          </a:prstGeom>
          <a:solidFill>
            <a:srgbClr val="ff0000">
              <a:alpha val="21000"/>
            </a:srgbClr>
          </a:solidFill>
          <a:ln w="38160">
            <a:solidFill>
              <a:srgbClr val="ff0000"/>
            </a:solidFill>
          </a:ln>
        </p:spPr>
        <p:style>
          <a:lnRef idx="2">
            <a:schemeClr val="accent1">
              <a:shade val="50000"/>
            </a:schemeClr>
          </a:lnRef>
          <a:fillRef idx="1">
            <a:schemeClr val="accent1"/>
          </a:fillRef>
          <a:effectRef idx="0">
            <a:schemeClr val="accent1"/>
          </a:effectRef>
          <a:fontRef idx="minor"/>
        </p:style>
      </p:sp>
      <p:sp>
        <p:nvSpPr>
          <p:cNvPr id="148" name="CustomShape 4"/>
          <p:cNvSpPr/>
          <p:nvPr/>
        </p:nvSpPr>
        <p:spPr>
          <a:xfrm>
            <a:off x="3750120" y="1053360"/>
            <a:ext cx="3344760" cy="1539000"/>
          </a:xfrm>
          <a:prstGeom prst="ellipse">
            <a:avLst/>
          </a:prstGeom>
          <a:solidFill>
            <a:srgbClr val="ff0000">
              <a:alpha val="21000"/>
            </a:srgbClr>
          </a:solidFill>
          <a:ln w="38160">
            <a:solidFill>
              <a:srgbClr val="ff0000"/>
            </a:solid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timing>
    <p:tnLst>
      <p:par>
        <p:cTn id="15" dur="indefinite" restart="never" nodeType="tmRoot">
          <p:childTnLst>
            <p:seq>
              <p:cTn id="16" dur="indefinite" nodeType="mainSeq">
                <p:childTnLst>
                  <p:par>
                    <p:cTn id="17" fill="hold">
                      <p:stCondLst>
                        <p:cond delay="indefinite"/>
                      </p:stCondLst>
                      <p:childTnLst>
                        <p:par>
                          <p:cTn id="18" fill="hold">
                            <p:stCondLst>
                              <p:cond delay="0"/>
                            </p:stCondLst>
                            <p:childTnLst>
                              <p:par>
                                <p:cTn id="19" nodeType="clickEffect" fill="hold" presetClass="entr" presetID="1">
                                  <p:stCondLst>
                                    <p:cond delay="0"/>
                                  </p:stCondLst>
                                  <p:childTnLst>
                                    <p:set>
                                      <p:cBhvr>
                                        <p:cTn id="20" dur="1" fill="hold">
                                          <p:stCondLst>
                                            <p:cond delay="0"/>
                                          </p:stCondLst>
                                        </p:cTn>
                                        <p:tgtEl>
                                          <p:spTgt spid="14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nodeType="clickEffect" fill="hold" presetClass="entr" presetID="1">
                                  <p:stCondLst>
                                    <p:cond delay="0"/>
                                  </p:stCondLst>
                                  <p:childTnLst>
                                    <p:set>
                                      <p:cBhvr>
                                        <p:cTn id="24" dur="1" fill="hold">
                                          <p:stCondLst>
                                            <p:cond delay="0"/>
                                          </p:stCondLst>
                                        </p:cTn>
                                        <p:tgtEl>
                                          <p:spTgt spid="14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000000"/>
                </a:solidFill>
                <a:latin typeface="Abadi MT Condensed Extra Bold"/>
                <a:ea typeface="Abadi MT Condensed Extra Bold"/>
              </a:rPr>
              <a:t>Motivation</a:t>
            </a:r>
            <a:endParaRPr b="0" lang="fr-FR" sz="4400" spc="-1" strike="noStrike">
              <a:solidFill>
                <a:srgbClr val="000000"/>
              </a:solidFill>
              <a:latin typeface="Calibri"/>
            </a:endParaRPr>
          </a:p>
        </p:txBody>
      </p:sp>
      <p:sp>
        <p:nvSpPr>
          <p:cNvPr id="150" name="TextShape 2"/>
          <p:cNvSpPr txBox="1"/>
          <p:nvPr/>
        </p:nvSpPr>
        <p:spPr>
          <a:xfrm>
            <a:off x="838080" y="1825560"/>
            <a:ext cx="10515240" cy="4350960"/>
          </a:xfrm>
          <a:prstGeom prst="rect">
            <a:avLst/>
          </a:prstGeom>
          <a:noFill/>
          <a:ln>
            <a:noFill/>
          </a:ln>
        </p:spPr>
        <p:txBody>
          <a:bodyPr anchor="ctr">
            <a:noAutofit/>
          </a:bodyPr>
          <a:p>
            <a:pPr>
              <a:lnSpc>
                <a:spcPct val="100000"/>
              </a:lnSpc>
            </a:pPr>
            <a:r>
              <a:rPr b="0" lang="fr-FR" sz="2800" spc="-1" strike="noStrike">
                <a:solidFill>
                  <a:srgbClr val="000000"/>
                </a:solidFill>
                <a:latin typeface="Calibri Light"/>
              </a:rPr>
              <a:t>“</a:t>
            </a:r>
            <a:r>
              <a:rPr b="0" lang="fr-FR" sz="2800" spc="-1" strike="noStrike">
                <a:solidFill>
                  <a:srgbClr val="000000"/>
                </a:solidFill>
                <a:latin typeface="Calibri Light"/>
              </a:rPr>
              <a:t>La </a:t>
            </a:r>
            <a:r>
              <a:rPr b="1" lang="fr-FR" sz="2800" spc="-1" strike="noStrike">
                <a:solidFill>
                  <a:srgbClr val="000000"/>
                </a:solidFill>
                <a:latin typeface="Calibri Light"/>
              </a:rPr>
              <a:t>motivation</a:t>
            </a:r>
            <a:r>
              <a:rPr b="0" lang="fr-FR" sz="2800" spc="-1" strike="noStrike">
                <a:solidFill>
                  <a:srgbClr val="000000"/>
                </a:solidFill>
                <a:latin typeface="Calibri Light"/>
              </a:rPr>
              <a:t> en contexte scolaire est un état dynamique qui a ses origines dans les perceptions qu’un étudiant a de lui-même et de son environnement et qui l’incite à choisir une activité, à s’y engager et à persévérer dans son accomplissement afin d’atteindre un but” (Viau, 2009, p. 7)</a:t>
            </a:r>
            <a:endParaRPr b="0" lang="fr-FR" sz="2800" spc="-1" strike="noStrike">
              <a:solidFill>
                <a:srgbClr val="000000"/>
              </a:solidFill>
              <a:latin typeface="Calibri"/>
            </a:endParaRPr>
          </a:p>
        </p:txBody>
      </p:sp>
      <p:sp>
        <p:nvSpPr>
          <p:cNvPr id="151" name="TextShape 3"/>
          <p:cNvSpPr txBox="1"/>
          <p:nvPr/>
        </p:nvSpPr>
        <p:spPr>
          <a:xfrm>
            <a:off x="8610480" y="6356520"/>
            <a:ext cx="2742840" cy="364680"/>
          </a:xfrm>
          <a:prstGeom prst="rect">
            <a:avLst/>
          </a:prstGeom>
          <a:noFill/>
          <a:ln>
            <a:noFill/>
          </a:ln>
        </p:spPr>
        <p:txBody>
          <a:bodyPr anchor="ctr">
            <a:noAutofit/>
          </a:bodyPr>
          <a:p>
            <a:pPr algn="r">
              <a:lnSpc>
                <a:spcPct val="100000"/>
              </a:lnSpc>
            </a:pPr>
            <a:fld id="{C8A8D331-8384-4006-8B51-6F78856E1CAE}" type="slidenum">
              <a:rPr b="0" lang="en-US" sz="1200" spc="-1" strike="noStrike">
                <a:solidFill>
                  <a:srgbClr val="8b8b8b"/>
                </a:solidFill>
                <a:latin typeface="Calibri"/>
              </a:rPr>
              <a:t>3</a:t>
            </a:fld>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TextShape 1"/>
          <p:cNvSpPr txBox="1"/>
          <p:nvPr/>
        </p:nvSpPr>
        <p:spPr>
          <a:xfrm>
            <a:off x="8610480" y="6356520"/>
            <a:ext cx="2742840" cy="364680"/>
          </a:xfrm>
          <a:prstGeom prst="rect">
            <a:avLst/>
          </a:prstGeom>
          <a:noFill/>
          <a:ln>
            <a:noFill/>
          </a:ln>
        </p:spPr>
        <p:txBody>
          <a:bodyPr anchor="ctr">
            <a:noAutofit/>
          </a:bodyPr>
          <a:p>
            <a:pPr algn="r">
              <a:lnSpc>
                <a:spcPct val="100000"/>
              </a:lnSpc>
            </a:pPr>
            <a:fld id="{F24E1E40-07A7-40BA-AE22-F2C2FB64284C}" type="slidenum">
              <a:rPr b="0" lang="en-US" sz="1200" spc="-1" strike="noStrike">
                <a:solidFill>
                  <a:srgbClr val="8b8b8b"/>
                </a:solidFill>
                <a:latin typeface="Calibri"/>
              </a:rPr>
              <a:t>3</a:t>
            </a:fld>
            <a:endParaRPr b="0" lang="en-US" sz="1200" spc="-1" strike="noStrike">
              <a:latin typeface="Times New Roman"/>
            </a:endParaRPr>
          </a:p>
        </p:txBody>
      </p:sp>
      <p:sp>
        <p:nvSpPr>
          <p:cNvPr id="153" name="CustomShape 2"/>
          <p:cNvSpPr/>
          <p:nvPr/>
        </p:nvSpPr>
        <p:spPr>
          <a:xfrm>
            <a:off x="4510800" y="692640"/>
            <a:ext cx="2051640" cy="2051640"/>
          </a:xfrm>
          <a:prstGeom prst="ellipse">
            <a:avLst/>
          </a:prstGeom>
          <a:ln/>
        </p:spPr>
        <p:style>
          <a:lnRef idx="2">
            <a:schemeClr val="accent1">
              <a:shade val="50000"/>
            </a:schemeClr>
          </a:lnRef>
          <a:fillRef idx="1">
            <a:schemeClr val="accent1"/>
          </a:fillRef>
          <a:effectRef idx="0">
            <a:schemeClr val="accent1"/>
          </a:effectRef>
          <a:fontRef idx="minor"/>
        </p:style>
        <p:txBody>
          <a:bodyPr wrap="none" lIns="90000" rIns="90000" tIns="45000" bIns="45000" anchor="ctr">
            <a:noAutofit/>
          </a:bodyPr>
          <a:p>
            <a:pPr algn="ctr">
              <a:lnSpc>
                <a:spcPct val="100000"/>
              </a:lnSpc>
            </a:pPr>
            <a:r>
              <a:rPr b="0" lang="en-US" sz="2800" spc="-1" strike="noStrike">
                <a:solidFill>
                  <a:srgbClr val="ffffff"/>
                </a:solidFill>
                <a:latin typeface="Calibri"/>
              </a:rPr>
              <a:t>Croyances</a:t>
            </a:r>
            <a:endParaRPr b="0" lang="en-US" sz="2800" spc="-1" strike="noStrike">
              <a:latin typeface="Arial"/>
            </a:endParaRPr>
          </a:p>
        </p:txBody>
      </p:sp>
      <p:sp>
        <p:nvSpPr>
          <p:cNvPr id="154" name="CustomShape 3"/>
          <p:cNvSpPr/>
          <p:nvPr/>
        </p:nvSpPr>
        <p:spPr>
          <a:xfrm>
            <a:off x="4510800" y="3934080"/>
            <a:ext cx="2051640" cy="2051640"/>
          </a:xfrm>
          <a:prstGeom prst="ellipse">
            <a:avLst/>
          </a:prstGeom>
          <a:ln/>
        </p:spPr>
        <p:style>
          <a:lnRef idx="2">
            <a:schemeClr val="accent1">
              <a:shade val="50000"/>
            </a:schemeClr>
          </a:lnRef>
          <a:fillRef idx="1">
            <a:schemeClr val="accent1"/>
          </a:fillRef>
          <a:effectRef idx="0">
            <a:schemeClr val="accent1"/>
          </a:effectRef>
          <a:fontRef idx="minor"/>
        </p:style>
        <p:txBody>
          <a:bodyPr wrap="none" lIns="90000" rIns="90000" tIns="45000" bIns="45000" anchor="ctr">
            <a:noAutofit/>
          </a:bodyPr>
          <a:p>
            <a:pPr algn="ctr">
              <a:lnSpc>
                <a:spcPct val="100000"/>
              </a:lnSpc>
            </a:pPr>
            <a:r>
              <a:rPr b="0" lang="en-US" sz="2800" spc="-1" strike="noStrike">
                <a:solidFill>
                  <a:srgbClr val="ffffff"/>
                </a:solidFill>
                <a:latin typeface="Calibri"/>
              </a:rPr>
              <a:t>Actions</a:t>
            </a:r>
            <a:endParaRPr b="0" lang="en-US" sz="2800" spc="-1" strike="noStrike">
              <a:latin typeface="Arial"/>
            </a:endParaRPr>
          </a:p>
        </p:txBody>
      </p:sp>
      <p:sp>
        <p:nvSpPr>
          <p:cNvPr id="155" name="CustomShape 4"/>
          <p:cNvSpPr/>
          <p:nvPr/>
        </p:nvSpPr>
        <p:spPr>
          <a:xfrm>
            <a:off x="8474400" y="3934080"/>
            <a:ext cx="2051640" cy="2051640"/>
          </a:xfrm>
          <a:prstGeom prst="ellipse">
            <a:avLst/>
          </a:prstGeom>
          <a:ln/>
        </p:spPr>
        <p:style>
          <a:lnRef idx="2">
            <a:schemeClr val="accent1">
              <a:shade val="50000"/>
            </a:schemeClr>
          </a:lnRef>
          <a:fillRef idx="1">
            <a:schemeClr val="accent1"/>
          </a:fillRef>
          <a:effectRef idx="0">
            <a:schemeClr val="accent1"/>
          </a:effectRef>
          <a:fontRef idx="minor"/>
        </p:style>
        <p:txBody>
          <a:bodyPr wrap="none" lIns="90000" rIns="90000" tIns="45000" bIns="45000" anchor="ctr">
            <a:noAutofit/>
          </a:bodyPr>
          <a:p>
            <a:pPr algn="ctr">
              <a:lnSpc>
                <a:spcPct val="100000"/>
              </a:lnSpc>
            </a:pPr>
            <a:r>
              <a:rPr b="0" lang="en-US" sz="2800" spc="-1" strike="noStrike">
                <a:solidFill>
                  <a:srgbClr val="ffffff"/>
                </a:solidFill>
                <a:latin typeface="Calibri"/>
              </a:rPr>
              <a:t>Objectifs</a:t>
            </a:r>
            <a:endParaRPr b="0" lang="en-US" sz="2800" spc="-1" strike="noStrike">
              <a:latin typeface="Arial"/>
            </a:endParaRPr>
          </a:p>
        </p:txBody>
      </p:sp>
      <p:sp>
        <p:nvSpPr>
          <p:cNvPr id="156" name="CustomShape 5"/>
          <p:cNvSpPr/>
          <p:nvPr/>
        </p:nvSpPr>
        <p:spPr>
          <a:xfrm>
            <a:off x="8474400" y="692640"/>
            <a:ext cx="2051640" cy="2051640"/>
          </a:xfrm>
          <a:prstGeom prst="ellipse">
            <a:avLst/>
          </a:prstGeom>
          <a:ln/>
        </p:spPr>
        <p:style>
          <a:lnRef idx="2">
            <a:schemeClr val="accent1">
              <a:shade val="50000"/>
            </a:schemeClr>
          </a:lnRef>
          <a:fillRef idx="1">
            <a:schemeClr val="accent1"/>
          </a:fillRef>
          <a:effectRef idx="0">
            <a:schemeClr val="accent1"/>
          </a:effectRef>
          <a:fontRef idx="minor"/>
        </p:style>
        <p:txBody>
          <a:bodyPr wrap="none" lIns="90000" rIns="90000" tIns="45000" bIns="45000" anchor="ctr">
            <a:noAutofit/>
          </a:bodyPr>
          <a:p>
            <a:pPr algn="ctr">
              <a:lnSpc>
                <a:spcPct val="100000"/>
              </a:lnSpc>
            </a:pPr>
            <a:r>
              <a:rPr b="0" lang="en-US" sz="2800" spc="-1" strike="noStrike">
                <a:solidFill>
                  <a:srgbClr val="ffffff"/>
                </a:solidFill>
                <a:latin typeface="Calibri"/>
              </a:rPr>
              <a:t>Valeurs</a:t>
            </a:r>
            <a:endParaRPr b="0" lang="en-US" sz="2800" spc="-1" strike="noStrike">
              <a:latin typeface="Arial"/>
            </a:endParaRPr>
          </a:p>
        </p:txBody>
      </p:sp>
      <p:sp>
        <p:nvSpPr>
          <p:cNvPr id="157" name="CustomShape 6"/>
          <p:cNvSpPr/>
          <p:nvPr/>
        </p:nvSpPr>
        <p:spPr>
          <a:xfrm rot="16200000">
            <a:off x="1006200" y="247320"/>
            <a:ext cx="2313720" cy="2943000"/>
          </a:xfrm>
          <a:prstGeom prst="roundRect">
            <a:avLst>
              <a:gd name="adj" fmla="val 16667"/>
            </a:avLst>
          </a:prstGeom>
          <a:ln/>
        </p:spPr>
        <p:style>
          <a:lnRef idx="2">
            <a:schemeClr val="accent1">
              <a:shade val="50000"/>
            </a:schemeClr>
          </a:lnRef>
          <a:fillRef idx="1">
            <a:schemeClr val="accent1"/>
          </a:fillRef>
          <a:effectRef idx="0">
            <a:schemeClr val="accent1"/>
          </a:effectRef>
          <a:fontRef idx="minor"/>
        </p:style>
        <p:txBody>
          <a:bodyPr lIns="90000" rIns="90000" tIns="45000" bIns="45000" anchor="ctr" vert="vert" rot="5400000">
            <a:noAutofit/>
          </a:bodyPr>
          <a:p>
            <a:pPr algn="ctr">
              <a:lnSpc>
                <a:spcPct val="100000"/>
              </a:lnSpc>
            </a:pPr>
            <a:r>
              <a:rPr b="0" lang="en-US" sz="2800" spc="-1" strike="noStrike">
                <a:solidFill>
                  <a:srgbClr val="ffffff"/>
                </a:solidFill>
                <a:latin typeface="Calibri"/>
              </a:rPr>
              <a:t>Théories motivationnelles</a:t>
            </a:r>
            <a:endParaRPr b="0" lang="en-US" sz="2800" spc="-1" strike="noStrike">
              <a:latin typeface="Arial"/>
            </a:endParaRPr>
          </a:p>
        </p:txBody>
      </p:sp>
      <p:sp>
        <p:nvSpPr>
          <p:cNvPr id="158" name="CustomShape 7"/>
          <p:cNvSpPr/>
          <p:nvPr/>
        </p:nvSpPr>
        <p:spPr>
          <a:xfrm>
            <a:off x="906120" y="2970000"/>
            <a:ext cx="251424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rPr>
              <a:t>Eccles &amp; Wigfield, 2002</a:t>
            </a:r>
            <a:endParaRPr b="0" lang="en-US" sz="1800" spc="-1" strike="noStrike">
              <a:latin typeface="Arial"/>
            </a:endParaRPr>
          </a:p>
        </p:txBody>
      </p:sp>
      <p:sp>
        <p:nvSpPr>
          <p:cNvPr id="159" name="CustomShape 8"/>
          <p:cNvSpPr/>
          <p:nvPr/>
        </p:nvSpPr>
        <p:spPr>
          <a:xfrm>
            <a:off x="6262200" y="2444400"/>
            <a:ext cx="2512440" cy="1789920"/>
          </a:xfrm>
          <a:custGeom>
            <a:avLst/>
            <a:gdLst/>
            <a:ahLst/>
            <a:rect l="l" t="t" r="r" b="b"/>
            <a:pathLst>
              <a:path w="21600" h="21600">
                <a:moveTo>
                  <a:pt x="0" y="0"/>
                </a:moveTo>
                <a:lnTo>
                  <a:pt x="21600" y="21600"/>
                </a:lnTo>
              </a:path>
            </a:pathLst>
          </a:custGeom>
          <a:noFill/>
          <a:ln>
            <a:headEnd len="med" type="triangle" w="med"/>
            <a:tailEnd len="med" type="triangle" w="med"/>
          </a:ln>
        </p:spPr>
        <p:style>
          <a:lnRef idx="1">
            <a:schemeClr val="accent1"/>
          </a:lnRef>
          <a:fillRef idx="0">
            <a:schemeClr val="accent1"/>
          </a:fillRef>
          <a:effectRef idx="0">
            <a:schemeClr val="accent1"/>
          </a:effectRef>
          <a:fontRef idx="minor"/>
        </p:style>
      </p:sp>
      <p:sp>
        <p:nvSpPr>
          <p:cNvPr id="160" name="CustomShape 9"/>
          <p:cNvSpPr/>
          <p:nvPr/>
        </p:nvSpPr>
        <p:spPr>
          <a:xfrm flipH="1">
            <a:off x="6261480" y="2444400"/>
            <a:ext cx="2512440" cy="1789920"/>
          </a:xfrm>
          <a:custGeom>
            <a:avLst/>
            <a:gdLst/>
            <a:ahLst/>
            <a:rect l="l" t="t" r="r" b="b"/>
            <a:pathLst>
              <a:path w="21600" h="21600">
                <a:moveTo>
                  <a:pt x="0" y="0"/>
                </a:moveTo>
                <a:lnTo>
                  <a:pt x="21600" y="21600"/>
                </a:lnTo>
              </a:path>
            </a:pathLst>
          </a:custGeom>
          <a:noFill/>
          <a:ln>
            <a:headEnd len="med" type="triangle" w="med"/>
            <a:tailEnd len="med" type="triangle" w="med"/>
          </a:ln>
        </p:spPr>
        <p:style>
          <a:lnRef idx="1">
            <a:schemeClr val="accent1"/>
          </a:lnRef>
          <a:fillRef idx="0">
            <a:schemeClr val="accent1"/>
          </a:fillRef>
          <a:effectRef idx="0">
            <a:schemeClr val="accent1"/>
          </a:effectRef>
          <a:fontRef idx="minor"/>
        </p:style>
      </p:sp>
      <p:sp>
        <p:nvSpPr>
          <p:cNvPr id="161" name="CustomShape 10"/>
          <p:cNvSpPr/>
          <p:nvPr/>
        </p:nvSpPr>
        <p:spPr>
          <a:xfrm>
            <a:off x="6562800" y="1718640"/>
            <a:ext cx="1911240" cy="360"/>
          </a:xfrm>
          <a:custGeom>
            <a:avLst/>
            <a:gdLst/>
            <a:ahLst/>
            <a:rect l="l" t="t" r="r" b="b"/>
            <a:pathLst>
              <a:path w="21600" h="21600">
                <a:moveTo>
                  <a:pt x="0" y="0"/>
                </a:moveTo>
                <a:lnTo>
                  <a:pt x="21600" y="21600"/>
                </a:lnTo>
              </a:path>
            </a:pathLst>
          </a:custGeom>
          <a:noFill/>
          <a:ln>
            <a:headEnd len="med" type="triangle" w="med"/>
            <a:tailEnd len="med" type="triangle" w="med"/>
          </a:ln>
        </p:spPr>
        <p:style>
          <a:lnRef idx="1">
            <a:schemeClr val="accent1"/>
          </a:lnRef>
          <a:fillRef idx="0">
            <a:schemeClr val="accent1"/>
          </a:fillRef>
          <a:effectRef idx="0">
            <a:schemeClr val="accent1"/>
          </a:effectRef>
          <a:fontRef idx="minor"/>
        </p:style>
      </p:sp>
      <p:sp>
        <p:nvSpPr>
          <p:cNvPr id="162" name="CustomShape 11"/>
          <p:cNvSpPr/>
          <p:nvPr/>
        </p:nvSpPr>
        <p:spPr>
          <a:xfrm>
            <a:off x="5536800" y="2744640"/>
            <a:ext cx="360" cy="1189080"/>
          </a:xfrm>
          <a:custGeom>
            <a:avLst/>
            <a:gdLst/>
            <a:ahLst/>
            <a:rect l="l" t="t" r="r" b="b"/>
            <a:pathLst>
              <a:path w="21600" h="21600">
                <a:moveTo>
                  <a:pt x="0" y="0"/>
                </a:moveTo>
                <a:lnTo>
                  <a:pt x="21600" y="21600"/>
                </a:lnTo>
              </a:path>
            </a:pathLst>
          </a:custGeom>
          <a:noFill/>
          <a:ln>
            <a:headEnd len="med" type="triangle" w="med"/>
            <a:tailEnd len="med" type="triangle" w="med"/>
          </a:ln>
        </p:spPr>
        <p:style>
          <a:lnRef idx="1">
            <a:schemeClr val="accent1"/>
          </a:lnRef>
          <a:fillRef idx="0">
            <a:schemeClr val="accent1"/>
          </a:fillRef>
          <a:effectRef idx="0">
            <a:schemeClr val="accent1"/>
          </a:effectRef>
          <a:fontRef idx="minor"/>
        </p:style>
      </p:sp>
      <p:sp>
        <p:nvSpPr>
          <p:cNvPr id="163" name="CustomShape 12"/>
          <p:cNvSpPr/>
          <p:nvPr/>
        </p:nvSpPr>
        <p:spPr>
          <a:xfrm>
            <a:off x="6562800" y="4960080"/>
            <a:ext cx="1911240" cy="360"/>
          </a:xfrm>
          <a:custGeom>
            <a:avLst/>
            <a:gdLst/>
            <a:ahLst/>
            <a:rect l="l" t="t" r="r" b="b"/>
            <a:pathLst>
              <a:path w="21600" h="21600">
                <a:moveTo>
                  <a:pt x="0" y="0"/>
                </a:moveTo>
                <a:lnTo>
                  <a:pt x="21600" y="21600"/>
                </a:lnTo>
              </a:path>
            </a:pathLst>
          </a:custGeom>
          <a:noFill/>
          <a:ln>
            <a:headEnd len="med" type="triangle" w="med"/>
            <a:tailEnd len="med" type="triangle" w="med"/>
          </a:ln>
        </p:spPr>
        <p:style>
          <a:lnRef idx="1">
            <a:schemeClr val="accent1"/>
          </a:lnRef>
          <a:fillRef idx="0">
            <a:schemeClr val="accent1"/>
          </a:fillRef>
          <a:effectRef idx="0">
            <a:schemeClr val="accent1"/>
          </a:effectRef>
          <a:fontRef idx="minor"/>
        </p:style>
      </p:sp>
      <p:sp>
        <p:nvSpPr>
          <p:cNvPr id="164" name="CustomShape 13"/>
          <p:cNvSpPr/>
          <p:nvPr/>
        </p:nvSpPr>
        <p:spPr>
          <a:xfrm>
            <a:off x="9500400" y="2744640"/>
            <a:ext cx="360" cy="1189080"/>
          </a:xfrm>
          <a:custGeom>
            <a:avLst/>
            <a:gdLst/>
            <a:ahLst/>
            <a:rect l="l" t="t" r="r" b="b"/>
            <a:pathLst>
              <a:path w="21600" h="21600">
                <a:moveTo>
                  <a:pt x="0" y="0"/>
                </a:moveTo>
                <a:lnTo>
                  <a:pt x="21600" y="21600"/>
                </a:lnTo>
              </a:path>
            </a:pathLst>
          </a:custGeom>
          <a:noFill/>
          <a:ln>
            <a:headEnd len="med" type="triangle" w="med"/>
            <a:tailEnd len="med" type="triangle" w="med"/>
          </a:ln>
        </p:spPr>
        <p:style>
          <a:lnRef idx="1">
            <a:schemeClr val="accent1"/>
          </a:lnRef>
          <a:fillRef idx="0">
            <a:schemeClr val="accent1"/>
          </a:fillRef>
          <a:effectRef idx="0">
            <a:schemeClr val="accent1"/>
          </a:effectRef>
          <a:fontRef idx="minor"/>
        </p:style>
      </p:sp>
      <p:sp>
        <p:nvSpPr>
          <p:cNvPr id="165" name="TextShape 14"/>
          <p:cNvSpPr txBox="1"/>
          <p:nvPr/>
        </p:nvSpPr>
        <p:spPr>
          <a:xfrm>
            <a:off x="4038480" y="6356520"/>
            <a:ext cx="4114440" cy="364680"/>
          </a:xfrm>
          <a:prstGeom prst="rect">
            <a:avLst/>
          </a:prstGeom>
          <a:noFill/>
          <a:ln>
            <a:noFill/>
          </a:ln>
        </p:spPr>
        <p:txBody>
          <a:bodyPr anchor="ctr">
            <a:noAutofit/>
          </a:bodyPr>
          <a:p>
            <a:pPr algn="ctr">
              <a:lnSpc>
                <a:spcPct val="100000"/>
              </a:lnSpc>
            </a:pPr>
            <a:r>
              <a:rPr b="0" lang="en-US" sz="1200" spc="-1" strike="noStrike">
                <a:solidFill>
                  <a:srgbClr val="8b8b8b"/>
                </a:solidFill>
                <a:latin typeface="Calibri"/>
              </a:rPr>
              <a:t>D.Baillet - Université libre de Bruxelles</a:t>
            </a:r>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TextShape 1"/>
          <p:cNvSpPr txBox="1"/>
          <p:nvPr/>
        </p:nvSpPr>
        <p:spPr>
          <a:xfrm>
            <a:off x="8610480" y="6356520"/>
            <a:ext cx="2742840" cy="364680"/>
          </a:xfrm>
          <a:prstGeom prst="rect">
            <a:avLst/>
          </a:prstGeom>
          <a:noFill/>
          <a:ln>
            <a:noFill/>
          </a:ln>
        </p:spPr>
        <p:txBody>
          <a:bodyPr anchor="ctr">
            <a:noAutofit/>
          </a:bodyPr>
          <a:p>
            <a:pPr algn="r">
              <a:lnSpc>
                <a:spcPct val="100000"/>
              </a:lnSpc>
            </a:pPr>
            <a:fld id="{FB9DB3E1-FD7D-4315-87D9-78C01AF4DA8C}" type="slidenum">
              <a:rPr b="0" lang="en-US" sz="1200" spc="-1" strike="noStrike">
                <a:solidFill>
                  <a:srgbClr val="8b8b8b"/>
                </a:solidFill>
                <a:latin typeface="Calibri"/>
              </a:rPr>
              <a:t>3</a:t>
            </a:fld>
            <a:endParaRPr b="0" lang="en-US" sz="1200" spc="-1" strike="noStrike">
              <a:latin typeface="Times New Roman"/>
            </a:endParaRPr>
          </a:p>
        </p:txBody>
      </p:sp>
      <p:graphicFrame>
        <p:nvGraphicFramePr>
          <p:cNvPr id="1" name="Diagram1"/>
          <p:cNvGraphicFramePr/>
          <p:nvPr>
            <p:extLst>
              <p:ext uri="{D42A27DB-BD31-4B8C-83A1-F6EECF244321}">
                <p14:modId xmlns:p14="http://schemas.microsoft.com/office/powerpoint/2010/main" val="3386987477"/>
              </p:ext>
            </p:extLst>
          </p:nvPr>
        </p:nvGraphicFramePr>
        <p:xfrm>
          <a:off x="4041000" y="1773000"/>
          <a:ext cx="7312320" cy="376272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167" name="CustomShape 2"/>
          <p:cNvSpPr/>
          <p:nvPr/>
        </p:nvSpPr>
        <p:spPr>
          <a:xfrm>
            <a:off x="1320840" y="2930040"/>
            <a:ext cx="2017440" cy="6382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0000"/>
                </a:solidFill>
                <a:latin typeface="Calibri"/>
              </a:rPr>
              <a:t>Decy &amp; Ryan, 1985</a:t>
            </a:r>
            <a:endParaRPr b="0" lang="en-US" sz="1800" spc="-1" strike="noStrike">
              <a:latin typeface="Arial"/>
            </a:endParaRPr>
          </a:p>
        </p:txBody>
      </p:sp>
      <p:sp>
        <p:nvSpPr>
          <p:cNvPr id="168" name="CustomShape 3"/>
          <p:cNvSpPr/>
          <p:nvPr/>
        </p:nvSpPr>
        <p:spPr>
          <a:xfrm rot="16200000">
            <a:off x="1172520" y="64440"/>
            <a:ext cx="2313720" cy="3417480"/>
          </a:xfrm>
          <a:prstGeom prst="roundRect">
            <a:avLst>
              <a:gd name="adj" fmla="val 16667"/>
            </a:avLst>
          </a:prstGeom>
          <a:ln/>
        </p:spPr>
        <p:style>
          <a:lnRef idx="2">
            <a:schemeClr val="accent1">
              <a:shade val="50000"/>
            </a:schemeClr>
          </a:lnRef>
          <a:fillRef idx="1">
            <a:schemeClr val="accent1"/>
          </a:fillRef>
          <a:effectRef idx="0">
            <a:schemeClr val="accent1"/>
          </a:effectRef>
          <a:fontRef idx="minor"/>
        </p:style>
        <p:txBody>
          <a:bodyPr lIns="90000" rIns="90000" tIns="45000" bIns="45000" anchor="ctr" vert="vert" rot="5400000">
            <a:noAutofit/>
          </a:bodyPr>
          <a:p>
            <a:pPr algn="ctr">
              <a:lnSpc>
                <a:spcPct val="100000"/>
              </a:lnSpc>
            </a:pPr>
            <a:r>
              <a:rPr b="0" lang="en-US" sz="2800" spc="-1" strike="noStrike">
                <a:solidFill>
                  <a:srgbClr val="ffffff"/>
                </a:solidFill>
                <a:latin typeface="Calibri"/>
              </a:rPr>
              <a:t>Théorie de l’autodétermination</a:t>
            </a:r>
            <a:endParaRPr b="0" lang="en-US" sz="2800" spc="-1" strike="noStrike">
              <a:latin typeface="Arial"/>
            </a:endParaRPr>
          </a:p>
        </p:txBody>
      </p:sp>
      <p:sp>
        <p:nvSpPr>
          <p:cNvPr id="169" name="TextShape 4"/>
          <p:cNvSpPr txBox="1"/>
          <p:nvPr/>
        </p:nvSpPr>
        <p:spPr>
          <a:xfrm>
            <a:off x="4038480" y="6356520"/>
            <a:ext cx="4114440" cy="364680"/>
          </a:xfrm>
          <a:prstGeom prst="rect">
            <a:avLst/>
          </a:prstGeom>
          <a:noFill/>
          <a:ln>
            <a:noFill/>
          </a:ln>
        </p:spPr>
        <p:txBody>
          <a:bodyPr anchor="ctr">
            <a:noAutofit/>
          </a:bodyPr>
          <a:p>
            <a:pPr algn="ctr">
              <a:lnSpc>
                <a:spcPct val="100000"/>
              </a:lnSpc>
            </a:pPr>
            <a:r>
              <a:rPr b="0" lang="en-US" sz="1200" spc="-1" strike="noStrike">
                <a:solidFill>
                  <a:srgbClr val="8b8b8b"/>
                </a:solidFill>
                <a:latin typeface="Calibri"/>
              </a:rPr>
              <a:t>D.Baillet - Université libre de Bruxelles</a:t>
            </a:r>
            <a:endParaRPr b="0" lang="en-US" sz="1200" spc="-1" strike="noStrike">
              <a:latin typeface="Times New Roman"/>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TextShape 1"/>
          <p:cNvSpPr txBox="1"/>
          <p:nvPr/>
        </p:nvSpPr>
        <p:spPr>
          <a:xfrm>
            <a:off x="838080" y="365040"/>
            <a:ext cx="10515240" cy="1325160"/>
          </a:xfrm>
          <a:prstGeom prst="rect">
            <a:avLst/>
          </a:prstGeom>
          <a:noFill/>
          <a:ln>
            <a:noFill/>
          </a:ln>
        </p:spPr>
        <p:txBody>
          <a:bodyPr anchor="ctr">
            <a:noAutofit/>
          </a:bodyPr>
          <a:p>
            <a:pPr>
              <a:lnSpc>
                <a:spcPct val="90000"/>
              </a:lnSpc>
            </a:pPr>
            <a:r>
              <a:rPr b="0" lang="fr-FR" sz="4400" spc="-1" strike="noStrike">
                <a:solidFill>
                  <a:srgbClr val="000000"/>
                </a:solidFill>
                <a:latin typeface="Calibri Light"/>
              </a:rPr>
              <a:t>Modèle de Deci et Ryan, revu en 2008</a:t>
            </a:r>
            <a:endParaRPr b="0" lang="fr-FR" sz="4400" spc="-1" strike="noStrike">
              <a:solidFill>
                <a:srgbClr val="000000"/>
              </a:solidFill>
              <a:latin typeface="Calibri"/>
            </a:endParaRPr>
          </a:p>
        </p:txBody>
      </p:sp>
      <p:pic>
        <p:nvPicPr>
          <p:cNvPr id="171" name="Espace réservé du contenu 4" descr=""/>
          <p:cNvPicPr/>
          <p:nvPr/>
        </p:nvPicPr>
        <p:blipFill>
          <a:blip r:embed="rId1"/>
          <a:stretch/>
        </p:blipFill>
        <p:spPr>
          <a:xfrm>
            <a:off x="1117440" y="1825560"/>
            <a:ext cx="9359280" cy="464760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20804</TotalTime>
  <Application>LibreOffice/6.3.5.2$Linux_X86_64 LibreOffice_project/30$Build-2</Application>
  <Words>3370</Words>
  <Paragraphs>462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2020-01-07T10:22:54Z</dcterms:created>
  <dc:creator>Dorothée Baillet</dc:creator>
  <dc:description/>
  <dc:language>en-US</dc:language>
  <cp:lastModifiedBy>Dorothée Baillet</cp:lastModifiedBy>
  <dcterms:modified xsi:type="dcterms:W3CDTF">2020-03-12T16:45:13Z</dcterms:modified>
  <cp:revision>113</cp:revision>
  <dc:subject/>
  <dc:title>Présentation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15.0027</vt:lpwstr>
  </property>
  <property fmtid="{D5CDD505-2E9C-101B-9397-08002B2CF9AE}" pid="3" name="HiddenSlides">
    <vt:i4>2</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30</vt:i4>
  </property>
  <property fmtid="{D5CDD505-2E9C-101B-9397-08002B2CF9AE}" pid="8" name="PresentationFormat">
    <vt:lpwstr>Grand écran</vt:lpwstr>
  </property>
  <property fmtid="{D5CDD505-2E9C-101B-9397-08002B2CF9AE}" pid="9" name="ScaleCrop">
    <vt:bool>0</vt:bool>
  </property>
  <property fmtid="{D5CDD505-2E9C-101B-9397-08002B2CF9AE}" pid="10" name="ShareDoc">
    <vt:bool>0</vt:bool>
  </property>
  <property fmtid="{D5CDD505-2E9C-101B-9397-08002B2CF9AE}" pid="11" name="Slides">
    <vt:i4>45</vt:i4>
  </property>
</Properties>
</file>